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  <p:sldMasterId id="2147483688" r:id="rId2"/>
    <p:sldMasterId id="2147483666" r:id="rId3"/>
  </p:sldMasterIdLst>
  <p:notesMasterIdLst>
    <p:notesMasterId r:id="rId58"/>
  </p:notesMasterIdLst>
  <p:handoutMasterIdLst>
    <p:handoutMasterId r:id="rId59"/>
  </p:handoutMasterIdLst>
  <p:sldIdLst>
    <p:sldId id="495" r:id="rId4"/>
    <p:sldId id="618" r:id="rId5"/>
    <p:sldId id="601" r:id="rId6"/>
    <p:sldId id="510" r:id="rId7"/>
    <p:sldId id="512" r:id="rId8"/>
    <p:sldId id="594" r:id="rId9"/>
    <p:sldId id="545" r:id="rId10"/>
    <p:sldId id="610" r:id="rId11"/>
    <p:sldId id="611" r:id="rId12"/>
    <p:sldId id="612" r:id="rId13"/>
    <p:sldId id="613" r:id="rId14"/>
    <p:sldId id="544" r:id="rId15"/>
    <p:sldId id="554" r:id="rId16"/>
    <p:sldId id="580" r:id="rId17"/>
    <p:sldId id="581" r:id="rId18"/>
    <p:sldId id="614" r:id="rId19"/>
    <p:sldId id="615" r:id="rId20"/>
    <p:sldId id="616" r:id="rId21"/>
    <p:sldId id="617" r:id="rId22"/>
    <p:sldId id="555" r:id="rId23"/>
    <p:sldId id="566" r:id="rId24"/>
    <p:sldId id="567" r:id="rId25"/>
    <p:sldId id="552" r:id="rId26"/>
    <p:sldId id="553" r:id="rId27"/>
    <p:sldId id="582" r:id="rId28"/>
    <p:sldId id="583" r:id="rId29"/>
    <p:sldId id="595" r:id="rId30"/>
    <p:sldId id="596" r:id="rId31"/>
    <p:sldId id="557" r:id="rId32"/>
    <p:sldId id="597" r:id="rId33"/>
    <p:sldId id="598" r:id="rId34"/>
    <p:sldId id="568" r:id="rId35"/>
    <p:sldId id="569" r:id="rId36"/>
    <p:sldId id="589" r:id="rId37"/>
    <p:sldId id="590" r:id="rId38"/>
    <p:sldId id="559" r:id="rId39"/>
    <p:sldId id="604" r:id="rId40"/>
    <p:sldId id="605" r:id="rId41"/>
    <p:sldId id="562" r:id="rId42"/>
    <p:sldId id="572" r:id="rId43"/>
    <p:sldId id="573" r:id="rId44"/>
    <p:sldId id="563" r:id="rId45"/>
    <p:sldId id="575" r:id="rId46"/>
    <p:sldId id="574" r:id="rId47"/>
    <p:sldId id="558" r:id="rId48"/>
    <p:sldId id="577" r:id="rId49"/>
    <p:sldId id="578" r:id="rId50"/>
    <p:sldId id="607" r:id="rId51"/>
    <p:sldId id="609" r:id="rId52"/>
    <p:sldId id="608" r:id="rId53"/>
    <p:sldId id="548" r:id="rId54"/>
    <p:sldId id="579" r:id="rId55"/>
    <p:sldId id="606" r:id="rId56"/>
    <p:sldId id="599" r:id="rId57"/>
  </p:sldIdLst>
  <p:sldSz cx="9144000" cy="6858000" type="screen4x3"/>
  <p:notesSz cx="6692900" cy="98504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5040">
          <p15:clr>
            <a:srgbClr val="A4A3A4"/>
          </p15:clr>
        </p15:guide>
        <p15:guide id="3" pos="2880">
          <p15:clr>
            <a:srgbClr val="A4A3A4"/>
          </p15:clr>
        </p15:guide>
        <p15:guide id="4" pos="6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2">
          <p15:clr>
            <a:srgbClr val="A4A3A4"/>
          </p15:clr>
        </p15:guide>
        <p15:guide id="2" pos="21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9600"/>
    <a:srgbClr val="FD2501"/>
    <a:srgbClr val="FFBF79"/>
    <a:srgbClr val="FF8C0B"/>
    <a:srgbClr val="F79067"/>
    <a:srgbClr val="7BAA4F"/>
    <a:srgbClr val="77A44C"/>
    <a:srgbClr val="CAD9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1" autoAdjust="0"/>
    <p:restoredTop sz="94692" autoAdjust="0"/>
  </p:normalViewPr>
  <p:slideViewPr>
    <p:cSldViewPr>
      <p:cViewPr varScale="1">
        <p:scale>
          <a:sx n="86" d="100"/>
          <a:sy n="86" d="100"/>
        </p:scale>
        <p:origin x="1958" y="43"/>
      </p:cViewPr>
      <p:guideLst>
        <p:guide orient="horz" pos="2304"/>
        <p:guide pos="5040"/>
        <p:guide pos="2880"/>
        <p:guide pos="67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36" y="-90"/>
      </p:cViewPr>
      <p:guideLst>
        <p:guide orient="horz" pos="3102"/>
        <p:guide pos="21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42.xml"/><Relationship Id="rId3" Type="http://schemas.openxmlformats.org/officeDocument/2006/relationships/slide" Target="slides/slide13.xml"/><Relationship Id="rId7" Type="http://schemas.openxmlformats.org/officeDocument/2006/relationships/slide" Target="slides/slide39.xml"/><Relationship Id="rId2" Type="http://schemas.openxmlformats.org/officeDocument/2006/relationships/slide" Target="slides/slide10.xml"/><Relationship Id="rId1" Type="http://schemas.openxmlformats.org/officeDocument/2006/relationships/slide" Target="slides/slide9.xml"/><Relationship Id="rId6" Type="http://schemas.openxmlformats.org/officeDocument/2006/relationships/slide" Target="slides/slide36.xml"/><Relationship Id="rId5" Type="http://schemas.openxmlformats.org/officeDocument/2006/relationships/slide" Target="slides/slide29.xml"/><Relationship Id="rId4" Type="http://schemas.openxmlformats.org/officeDocument/2006/relationships/slide" Target="slides/slide20.xml"/><Relationship Id="rId9" Type="http://schemas.openxmlformats.org/officeDocument/2006/relationships/slide" Target="slides/slide4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1588"/>
            <a:ext cx="2901951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762000" eaLnBrk="0" hangingPunct="0">
              <a:lnSpc>
                <a:spcPct val="100000"/>
              </a:lnSpc>
              <a:spcBef>
                <a:spcPct val="0"/>
              </a:spcBef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90950" y="1588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 eaLnBrk="0" hangingPunct="0">
              <a:lnSpc>
                <a:spcPct val="100000"/>
              </a:lnSpc>
              <a:spcBef>
                <a:spcPct val="0"/>
              </a:spcBef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9383713"/>
            <a:ext cx="2901951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762000" eaLnBrk="0" hangingPunct="0">
              <a:lnSpc>
                <a:spcPct val="100000"/>
              </a:lnSpc>
              <a:spcBef>
                <a:spcPct val="0"/>
              </a:spcBef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 eaLnBrk="0" hangingPunct="0">
              <a:lnSpc>
                <a:spcPct val="100000"/>
              </a:lnSpc>
              <a:spcBef>
                <a:spcPct val="0"/>
              </a:spcBef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312D3E2-D385-4392-8FF6-9D3B441717D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7420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1588"/>
            <a:ext cx="2901951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762000" eaLnBrk="0" hangingPunct="0">
              <a:lnSpc>
                <a:spcPct val="100000"/>
              </a:lnSpc>
              <a:spcBef>
                <a:spcPct val="0"/>
              </a:spcBef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90950" y="1588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 eaLnBrk="0" hangingPunct="0">
              <a:lnSpc>
                <a:spcPct val="100000"/>
              </a:lnSpc>
              <a:spcBef>
                <a:spcPct val="0"/>
              </a:spcBef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383713"/>
            <a:ext cx="2901951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762000" eaLnBrk="0" hangingPunct="0">
              <a:lnSpc>
                <a:spcPct val="100000"/>
              </a:lnSpc>
              <a:spcBef>
                <a:spcPct val="0"/>
              </a:spcBef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 eaLnBrk="0" hangingPunct="0">
              <a:lnSpc>
                <a:spcPct val="100000"/>
              </a:lnSpc>
              <a:spcBef>
                <a:spcPct val="0"/>
              </a:spcBef>
              <a:defRPr sz="1000" b="0" i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C6C9A13-C637-4927-8B89-CF9326516BD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0588" y="4692650"/>
            <a:ext cx="4910137" cy="438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Click to edit Master text styles</a:t>
            </a:r>
          </a:p>
          <a:p>
            <a:pPr lvl="1"/>
            <a:r>
              <a:rPr lang="sv-SE" noProof="0" smtClean="0"/>
              <a:t>Second level</a:t>
            </a:r>
          </a:p>
          <a:p>
            <a:pPr lvl="2"/>
            <a:r>
              <a:rPr lang="sv-SE" noProof="0" smtClean="0"/>
              <a:t>Third level</a:t>
            </a:r>
          </a:p>
          <a:p>
            <a:pPr lvl="3"/>
            <a:r>
              <a:rPr lang="sv-SE" noProof="0" smtClean="0"/>
              <a:t>Fourth level</a:t>
            </a:r>
          </a:p>
          <a:p>
            <a:pPr lvl="4"/>
            <a:r>
              <a:rPr lang="sv-SE" noProof="0" smtClean="0"/>
              <a:t>Fifth level</a:t>
            </a:r>
          </a:p>
        </p:txBody>
      </p:sp>
      <p:sp>
        <p:nvSpPr>
          <p:cNvPr id="3789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7750" y="854075"/>
            <a:ext cx="4597400" cy="3448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56062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E2CAB3-3BA8-4F0E-BA26-801132232840}" type="slidenum">
              <a:rPr lang="sv-SE" smtClean="0">
                <a:cs typeface="Arial" charset="0"/>
              </a:rPr>
              <a:pPr/>
              <a:t>2</a:t>
            </a:fld>
            <a:endParaRPr lang="sv-SE" smtClean="0">
              <a:cs typeface="Arial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7750" y="854075"/>
            <a:ext cx="4597400" cy="344805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22862720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>
              <a:lnSpc>
                <a:spcPct val="100000"/>
              </a:lnSpc>
              <a:spcBef>
                <a:spcPct val="0"/>
              </a:spcBef>
            </a:pPr>
            <a:fld id="{74DA5872-968D-4EA5-8058-D5C9E99B4B1F}" type="slidenum">
              <a:rPr lang="sv-SE" sz="1000" b="0" i="1">
                <a:latin typeface="Times New Roman" pitchFamily="18" charset="0"/>
                <a:cs typeface="Arial" charset="0"/>
              </a:rPr>
              <a:pPr algn="r" defTabSz="762000">
                <a:lnSpc>
                  <a:spcPct val="100000"/>
                </a:lnSpc>
                <a:spcBef>
                  <a:spcPct val="0"/>
                </a:spcBef>
              </a:pPr>
              <a:t>42</a:t>
            </a:fld>
            <a:endParaRPr lang="sv-SE" sz="1000" b="0" i="1">
              <a:latin typeface="Times New Roman" pitchFamily="18" charset="0"/>
              <a:cs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37839928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>
              <a:lnSpc>
                <a:spcPct val="100000"/>
              </a:lnSpc>
              <a:spcBef>
                <a:spcPct val="0"/>
              </a:spcBef>
            </a:pPr>
            <a:fld id="{74DA5872-968D-4EA5-8058-D5C9E99B4B1F}" type="slidenum">
              <a:rPr lang="sv-SE" sz="1000" b="0" i="1">
                <a:latin typeface="Times New Roman" pitchFamily="18" charset="0"/>
                <a:cs typeface="Arial" charset="0"/>
              </a:rPr>
              <a:pPr algn="r" defTabSz="762000">
                <a:lnSpc>
                  <a:spcPct val="100000"/>
                </a:lnSpc>
                <a:spcBef>
                  <a:spcPct val="0"/>
                </a:spcBef>
              </a:pPr>
              <a:t>45</a:t>
            </a:fld>
            <a:endParaRPr lang="sv-SE" sz="1000" b="0" i="1">
              <a:latin typeface="Times New Roman" pitchFamily="18" charset="0"/>
              <a:cs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32072888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/>
            <a:fld id="{359CE6ED-BF10-4084-ADF8-AB945A1D79ED}" type="slidenum">
              <a:rPr lang="sv-SE" sz="1000" b="0" i="1">
                <a:latin typeface="Times New Roman" pitchFamily="18" charset="0"/>
              </a:rPr>
              <a:pPr algn="r" defTabSz="762000"/>
              <a:t>48</a:t>
            </a:fld>
            <a:endParaRPr lang="sv-SE" sz="1000" b="0" i="1">
              <a:latin typeface="Times New Roman" pitchFamily="18" charset="0"/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29745184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/>
            <a:fld id="{359CE6ED-BF10-4084-ADF8-AB945A1D79ED}" type="slidenum">
              <a:rPr lang="sv-SE" sz="1000" b="0" i="1">
                <a:latin typeface="Times New Roman" pitchFamily="18" charset="0"/>
              </a:rPr>
              <a:pPr algn="r" defTabSz="762000"/>
              <a:t>49</a:t>
            </a:fld>
            <a:endParaRPr lang="sv-SE" sz="1000" b="0" i="1">
              <a:latin typeface="Times New Roman" pitchFamily="18" charset="0"/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4867079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/>
            <a:fld id="{359CE6ED-BF10-4084-ADF8-AB945A1D79ED}" type="slidenum">
              <a:rPr lang="sv-SE" sz="1000" b="0" i="1">
                <a:latin typeface="Times New Roman" pitchFamily="18" charset="0"/>
              </a:rPr>
              <a:pPr algn="r" defTabSz="762000"/>
              <a:t>50</a:t>
            </a:fld>
            <a:endParaRPr lang="sv-SE" sz="1000" b="0" i="1">
              <a:latin typeface="Times New Roman" pitchFamily="18" charset="0"/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21778378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/>
            <a:fld id="{359CE6ED-BF10-4084-ADF8-AB945A1D79ED}" type="slidenum">
              <a:rPr lang="sv-SE" sz="1000" b="0" i="1">
                <a:latin typeface="Times New Roman" pitchFamily="18" charset="0"/>
              </a:rPr>
              <a:pPr algn="r" defTabSz="762000"/>
              <a:t>51</a:t>
            </a:fld>
            <a:endParaRPr lang="sv-SE" sz="1000" b="0" i="1">
              <a:latin typeface="Times New Roman" pitchFamily="18" charset="0"/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35798015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/>
            <a:fld id="{359CE6ED-BF10-4084-ADF8-AB945A1D79ED}" type="slidenum">
              <a:rPr lang="sv-SE" sz="1000" b="0" i="1">
                <a:latin typeface="Times New Roman" pitchFamily="18" charset="0"/>
              </a:rPr>
              <a:pPr algn="r" defTabSz="762000"/>
              <a:t>52</a:t>
            </a:fld>
            <a:endParaRPr lang="sv-SE" sz="1000" b="0" i="1">
              <a:latin typeface="Times New Roman" pitchFamily="18" charset="0"/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25147883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/>
            <a:fld id="{359CE6ED-BF10-4084-ADF8-AB945A1D79ED}" type="slidenum">
              <a:rPr lang="sv-SE" sz="1000" b="0" i="1">
                <a:latin typeface="Times New Roman" pitchFamily="18" charset="0"/>
              </a:rPr>
              <a:pPr algn="r" defTabSz="762000"/>
              <a:t>54</a:t>
            </a:fld>
            <a:endParaRPr lang="sv-SE" sz="1000" b="0" i="1">
              <a:latin typeface="Times New Roman" pitchFamily="18" charset="0"/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1411402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E2CAB3-3BA8-4F0E-BA26-801132232840}" type="slidenum">
              <a:rPr lang="sv-SE" smtClean="0">
                <a:cs typeface="Arial" charset="0"/>
              </a:rPr>
              <a:pPr/>
              <a:t>3</a:t>
            </a:fld>
            <a:endParaRPr lang="sv-SE" smtClean="0">
              <a:cs typeface="Arial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7750" y="854075"/>
            <a:ext cx="4597400" cy="344805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1703031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>
              <a:lnSpc>
                <a:spcPct val="100000"/>
              </a:lnSpc>
              <a:spcBef>
                <a:spcPct val="0"/>
              </a:spcBef>
            </a:pPr>
            <a:fld id="{74DA5872-968D-4EA5-8058-D5C9E99B4B1F}" type="slidenum">
              <a:rPr lang="sv-SE" sz="1000" b="0" i="1">
                <a:latin typeface="Times New Roman" pitchFamily="18" charset="0"/>
                <a:cs typeface="Arial" charset="0"/>
              </a:rPr>
              <a:pPr algn="r" defTabSz="762000">
                <a:lnSpc>
                  <a:spcPct val="100000"/>
                </a:lnSpc>
                <a:spcBef>
                  <a:spcPct val="0"/>
                </a:spcBef>
              </a:pPr>
              <a:t>9</a:t>
            </a:fld>
            <a:endParaRPr lang="sv-SE" sz="1000" b="0" i="1">
              <a:latin typeface="Times New Roman" pitchFamily="18" charset="0"/>
              <a:cs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4035074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>
              <a:lnSpc>
                <a:spcPct val="100000"/>
              </a:lnSpc>
              <a:spcBef>
                <a:spcPct val="0"/>
              </a:spcBef>
            </a:pPr>
            <a:fld id="{74DA5872-968D-4EA5-8058-D5C9E99B4B1F}" type="slidenum">
              <a:rPr lang="sv-SE" sz="1000" b="0" i="1">
                <a:latin typeface="Times New Roman" pitchFamily="18" charset="0"/>
                <a:cs typeface="Arial" charset="0"/>
              </a:rPr>
              <a:pPr algn="r" defTabSz="762000">
                <a:lnSpc>
                  <a:spcPct val="100000"/>
                </a:lnSpc>
                <a:spcBef>
                  <a:spcPct val="0"/>
                </a:spcBef>
              </a:pPr>
              <a:t>10</a:t>
            </a:fld>
            <a:endParaRPr lang="sv-SE" sz="1000" b="0" i="1">
              <a:latin typeface="Times New Roman" pitchFamily="18" charset="0"/>
              <a:cs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841594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>
              <a:lnSpc>
                <a:spcPct val="100000"/>
              </a:lnSpc>
              <a:spcBef>
                <a:spcPct val="0"/>
              </a:spcBef>
            </a:pPr>
            <a:fld id="{74DA5872-968D-4EA5-8058-D5C9E99B4B1F}" type="slidenum">
              <a:rPr lang="sv-SE" sz="1000" b="0" i="1">
                <a:latin typeface="Times New Roman" pitchFamily="18" charset="0"/>
                <a:cs typeface="Arial" charset="0"/>
              </a:rPr>
              <a:pPr algn="r" defTabSz="762000">
                <a:lnSpc>
                  <a:spcPct val="100000"/>
                </a:lnSpc>
                <a:spcBef>
                  <a:spcPct val="0"/>
                </a:spcBef>
              </a:pPr>
              <a:t>13</a:t>
            </a:fld>
            <a:endParaRPr lang="sv-SE" sz="1000" b="0" i="1">
              <a:latin typeface="Times New Roman" pitchFamily="18" charset="0"/>
              <a:cs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3197920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>
              <a:lnSpc>
                <a:spcPct val="100000"/>
              </a:lnSpc>
              <a:spcBef>
                <a:spcPct val="0"/>
              </a:spcBef>
            </a:pPr>
            <a:fld id="{74DA5872-968D-4EA5-8058-D5C9E99B4B1F}" type="slidenum">
              <a:rPr lang="sv-SE" sz="1000" b="0" i="1">
                <a:latin typeface="Times New Roman" pitchFamily="18" charset="0"/>
                <a:cs typeface="Arial" charset="0"/>
              </a:rPr>
              <a:pPr algn="r" defTabSz="762000">
                <a:lnSpc>
                  <a:spcPct val="100000"/>
                </a:lnSpc>
                <a:spcBef>
                  <a:spcPct val="0"/>
                </a:spcBef>
              </a:pPr>
              <a:t>20</a:t>
            </a:fld>
            <a:endParaRPr lang="sv-SE" sz="1000" b="0" i="1">
              <a:latin typeface="Times New Roman" pitchFamily="18" charset="0"/>
              <a:cs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3203375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>
              <a:lnSpc>
                <a:spcPct val="100000"/>
              </a:lnSpc>
              <a:spcBef>
                <a:spcPct val="0"/>
              </a:spcBef>
            </a:pPr>
            <a:fld id="{74DA5872-968D-4EA5-8058-D5C9E99B4B1F}" type="slidenum">
              <a:rPr lang="sv-SE" sz="1000" b="0" i="1">
                <a:latin typeface="Times New Roman" pitchFamily="18" charset="0"/>
                <a:cs typeface="Arial" charset="0"/>
              </a:rPr>
              <a:pPr algn="r" defTabSz="762000">
                <a:lnSpc>
                  <a:spcPct val="100000"/>
                </a:lnSpc>
                <a:spcBef>
                  <a:spcPct val="0"/>
                </a:spcBef>
              </a:pPr>
              <a:t>29</a:t>
            </a:fld>
            <a:endParaRPr lang="sv-SE" sz="1000" b="0" i="1">
              <a:latin typeface="Times New Roman" pitchFamily="18" charset="0"/>
              <a:cs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3121245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>
              <a:lnSpc>
                <a:spcPct val="100000"/>
              </a:lnSpc>
              <a:spcBef>
                <a:spcPct val="0"/>
              </a:spcBef>
            </a:pPr>
            <a:fld id="{74DA5872-968D-4EA5-8058-D5C9E99B4B1F}" type="slidenum">
              <a:rPr lang="sv-SE" sz="1000" b="0" i="1">
                <a:latin typeface="Times New Roman" pitchFamily="18" charset="0"/>
                <a:cs typeface="Arial" charset="0"/>
              </a:rPr>
              <a:pPr algn="r" defTabSz="762000">
                <a:lnSpc>
                  <a:spcPct val="100000"/>
                </a:lnSpc>
                <a:spcBef>
                  <a:spcPct val="0"/>
                </a:spcBef>
              </a:pPr>
              <a:t>36</a:t>
            </a:fld>
            <a:endParaRPr lang="sv-SE" sz="1000" b="0" i="1">
              <a:latin typeface="Times New Roman" pitchFamily="18" charset="0"/>
              <a:cs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25958693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790950" y="9383713"/>
            <a:ext cx="2901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>
              <a:lnSpc>
                <a:spcPct val="100000"/>
              </a:lnSpc>
              <a:spcBef>
                <a:spcPct val="0"/>
              </a:spcBef>
            </a:pPr>
            <a:fld id="{74DA5872-968D-4EA5-8058-D5C9E99B4B1F}" type="slidenum">
              <a:rPr lang="sv-SE" sz="1000" b="0" i="1">
                <a:latin typeface="Times New Roman" pitchFamily="18" charset="0"/>
                <a:cs typeface="Arial" charset="0"/>
              </a:rPr>
              <a:pPr algn="r" defTabSz="762000">
                <a:lnSpc>
                  <a:spcPct val="100000"/>
                </a:lnSpc>
                <a:spcBef>
                  <a:spcPct val="0"/>
                </a:spcBef>
              </a:pPr>
              <a:t>39</a:t>
            </a:fld>
            <a:endParaRPr lang="sv-SE" sz="1000" b="0" i="1">
              <a:latin typeface="Times New Roman" pitchFamily="18" charset="0"/>
              <a:cs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1401302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AF5F2-FC62-4F13-BE3B-F41FC4AFE70A}" type="datetime1">
              <a:rPr lang="sv-SE" smtClean="0"/>
              <a:pPr>
                <a:defRPr/>
              </a:pPr>
              <a:t>2016-09-08</a:t>
            </a:fld>
            <a:endParaRPr lang="sv-S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EF959-0213-4905-AFF9-D0BC00AA9C4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98866-759F-4BA9-A83A-5A4E147F6505}" type="datetime1">
              <a:rPr lang="sv-SE" smtClean="0"/>
              <a:pPr>
                <a:defRPr/>
              </a:pPr>
              <a:t>2016-09-08</a:t>
            </a:fld>
            <a:endParaRPr lang="sv-S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08086-7073-4E20-9A96-53749BC6332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E15C6-984A-4F6F-80B0-B724155F3426}" type="datetime1">
              <a:rPr lang="sv-SE" smtClean="0"/>
              <a:pPr>
                <a:defRPr/>
              </a:pPr>
              <a:t>2016-09-08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9F735-C927-406A-8924-1A3608D5539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24E31-8CF0-499A-8A8A-117BCE5A378A}" type="datetime1">
              <a:rPr lang="sv-SE" smtClean="0"/>
              <a:pPr>
                <a:defRPr/>
              </a:pPr>
              <a:t>2016-09-08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57471-07CC-422A-AFC2-ABF7BADA6BB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1FC3A-8A47-45AF-B5FB-06A7ED422EA6}" type="datetime1">
              <a:rPr lang="sv-SE" smtClean="0"/>
              <a:pPr>
                <a:defRPr/>
              </a:pPr>
              <a:t>2016-09-08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FE08F-44D8-445C-AA50-845C63348C8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DE2DC-30FC-495D-842D-3662EB8F2DDD}" type="datetime1">
              <a:rPr lang="sv-SE" smtClean="0"/>
              <a:pPr>
                <a:defRPr/>
              </a:pPr>
              <a:t>2016-09-08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91D6B-2565-4F88-AD1C-2AB223421F8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5A18D-8172-4696-9ACB-0368D4FC4B8E}" type="datetime1">
              <a:rPr lang="sv-SE" smtClean="0"/>
              <a:pPr>
                <a:defRPr/>
              </a:pPr>
              <a:t>2016-09-08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C6746-AA3B-4BE3-8C00-84825A6F3DC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97272-E7F2-4E52-80E3-236DB9070778}" type="datetime1">
              <a:rPr lang="sv-SE" smtClean="0"/>
              <a:pPr>
                <a:defRPr/>
              </a:pPr>
              <a:t>2016-09-08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0E6D8-DA48-456D-A9A5-DD7A5761E29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EFDD7-05AD-4514-86D3-A95D6E898392}" type="datetime1">
              <a:rPr lang="sv-SE" smtClean="0"/>
              <a:pPr>
                <a:defRPr/>
              </a:pPr>
              <a:t>2016-09-08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6C3F8-D649-4A80-B9C6-182D24E6B6C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B4663-0F47-435A-86C4-39665FC0892C}" type="datetime1">
              <a:rPr lang="sv-SE" smtClean="0"/>
              <a:pPr>
                <a:defRPr/>
              </a:pPr>
              <a:t>2016-09-08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63392-27A8-4B2C-B708-230C6E8417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E0805-7089-4BA6-846D-B7A9E52FE0B6}" type="datetime1">
              <a:rPr lang="sv-SE" smtClean="0"/>
              <a:pPr>
                <a:defRPr/>
              </a:pPr>
              <a:t>2016-09-08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2551A-5CD5-469F-A1ED-C5457856E19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873BE-CB71-43B7-AE60-D6CC9D16B445}" type="datetime1">
              <a:rPr lang="sv-SE" smtClean="0"/>
              <a:pPr>
                <a:defRPr/>
              </a:pPr>
              <a:t>2016-09-08</a:t>
            </a:fld>
            <a:endParaRPr lang="sv-S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EF6C3-45E3-46A7-B456-CC8538A3D3F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40C30-EB0D-47D6-975E-73DD09715247}" type="datetime1">
              <a:rPr lang="sv-SE" smtClean="0"/>
              <a:pPr>
                <a:defRPr/>
              </a:pPr>
              <a:t>2016-09-08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731DB-40E4-4E69-93CC-5EAF3064840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D12F0-8DA9-4B55-8612-11F93BBB4F76}" type="datetime1">
              <a:rPr lang="sv-SE" smtClean="0"/>
              <a:pPr>
                <a:defRPr/>
              </a:pPr>
              <a:t>2016-09-08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5E93D-4615-432A-8590-CB18532FB89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EFF39-27EF-46C1-919D-158F4D4EAFD2}" type="datetime1">
              <a:rPr lang="sv-SE" smtClean="0"/>
              <a:pPr>
                <a:defRPr/>
              </a:pPr>
              <a:t>2016-09-08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3B0F-3CC6-40E1-BE3F-C444486434D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-7938" y="990600"/>
            <a:ext cx="228601" cy="5410200"/>
          </a:xfrm>
          <a:prstGeom prst="rect">
            <a:avLst/>
          </a:prstGeom>
          <a:gradFill rotWithShape="0">
            <a:gsLst>
              <a:gs pos="0">
                <a:srgbClr val="57B9DC"/>
              </a:gs>
              <a:gs pos="100000">
                <a:srgbClr val="3773A5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3773A5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57B9DC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8915400" y="990600"/>
            <a:ext cx="228600" cy="5410200"/>
          </a:xfrm>
          <a:prstGeom prst="rect">
            <a:avLst/>
          </a:prstGeom>
          <a:gradFill rotWithShape="0">
            <a:gsLst>
              <a:gs pos="0">
                <a:srgbClr val="57B9DC"/>
              </a:gs>
              <a:gs pos="100000">
                <a:srgbClr val="3773A5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14900"/>
            <a:ext cx="6400800" cy="11811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sv-SE"/>
              <a:t>Click to edit Master subtitle style</a:t>
            </a:r>
          </a:p>
        </p:txBody>
      </p:sp>
    </p:spTree>
  </p:cSld>
  <p:clrMapOvr>
    <a:masterClrMapping/>
  </p:clrMapOvr>
  <p:transition advClick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3B2A5-0974-4D50-945A-18B6D33C6E05}" type="datetime1">
              <a:rPr lang="sv-SE" smtClean="0"/>
              <a:pPr>
                <a:defRPr/>
              </a:pPr>
              <a:t>2016-09-08</a:t>
            </a:fld>
            <a:endParaRPr lang="sv-S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64D7A-7DD2-40D6-8E54-A7FF7E656E1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E94A3-6A5D-4D7F-AA55-267DA302FD2F}" type="datetime1">
              <a:rPr lang="sv-SE" smtClean="0"/>
              <a:pPr>
                <a:defRPr/>
              </a:pPr>
              <a:t>2016-09-08</a:t>
            </a:fld>
            <a:endParaRPr lang="sv-S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1BD02-03D7-4DFE-B609-8E67994FBDA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066800" y="1219200"/>
            <a:ext cx="36195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838700" y="1219200"/>
            <a:ext cx="36195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555CF-9241-4A17-AE3C-11986CDA7A0A}" type="datetime1">
              <a:rPr lang="sv-SE" smtClean="0"/>
              <a:pPr>
                <a:defRPr/>
              </a:pPr>
              <a:t>2016-09-08</a:t>
            </a:fld>
            <a:endParaRPr lang="sv-S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CDE6F-41AD-4BE6-8247-5256DB6CABE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AC7AB-A620-44AC-ACC6-E6408363A842}" type="datetime1">
              <a:rPr lang="sv-SE" smtClean="0"/>
              <a:pPr>
                <a:defRPr/>
              </a:pPr>
              <a:t>2016-09-08</a:t>
            </a:fld>
            <a:endParaRPr lang="sv-SE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7C15E-A009-46CC-A822-23AE2DEEB29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B38F2-F53E-406C-8F68-1AE7BC68E452}" type="datetime1">
              <a:rPr lang="sv-SE" smtClean="0"/>
              <a:pPr>
                <a:defRPr/>
              </a:pPr>
              <a:t>2016-09-08</a:t>
            </a:fld>
            <a:endParaRPr lang="sv-S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D86DA-DCB1-4F97-BA1A-248917130C6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C1CD1-C3F4-47A4-A25D-6289C74D7850}" type="datetime1">
              <a:rPr lang="sv-SE" smtClean="0"/>
              <a:pPr>
                <a:defRPr/>
              </a:pPr>
              <a:t>2016-09-08</a:t>
            </a:fld>
            <a:endParaRPr lang="sv-S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3FFE2-F1E7-4654-AE83-6CC14CA1B74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066800" y="1219200"/>
            <a:ext cx="36195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838700" y="1219200"/>
            <a:ext cx="36195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911AD-478E-4EF7-94BE-7FF890C4507E}" type="datetime1">
              <a:rPr lang="sv-SE" smtClean="0"/>
              <a:pPr>
                <a:defRPr/>
              </a:pPr>
              <a:t>2016-09-08</a:t>
            </a:fld>
            <a:endParaRPr lang="sv-S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358E3-E4D8-48BD-A2F6-2A0D10387EC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FB7F9-9DB7-47B6-BE09-DAB6F02D8EC5}" type="datetime1">
              <a:rPr lang="sv-SE" smtClean="0"/>
              <a:pPr>
                <a:defRPr/>
              </a:pPr>
              <a:t>2016-09-08</a:t>
            </a:fld>
            <a:endParaRPr lang="sv-S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C7D78-52F7-4F8C-B2CB-5DDE2A04579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E97C9-6DBA-4D36-A589-26CD011AAF31}" type="datetime1">
              <a:rPr lang="sv-SE" smtClean="0"/>
              <a:pPr>
                <a:defRPr/>
              </a:pPr>
              <a:t>2016-09-08</a:t>
            </a:fld>
            <a:endParaRPr lang="sv-S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BC096-973E-4612-9844-E44816446D9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AA794-9836-44A2-9320-69F314212F88}" type="datetime1">
              <a:rPr lang="sv-SE" smtClean="0"/>
              <a:pPr>
                <a:defRPr/>
              </a:pPr>
              <a:t>2016-09-08</a:t>
            </a:fld>
            <a:endParaRPr lang="sv-S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2A7DF-FB15-461D-92ED-B007D0E5848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F7E4E-F52F-4092-91EB-1C53DFDF8727}" type="datetime1">
              <a:rPr lang="sv-SE" smtClean="0"/>
              <a:pPr>
                <a:defRPr/>
              </a:pPr>
              <a:t>2016-09-08</a:t>
            </a:fld>
            <a:endParaRPr lang="sv-S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56A67-8DA8-4665-A799-D52D23A55EA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8EB88-5878-400C-AEDF-CE953D00EB6A}" type="datetime1">
              <a:rPr lang="sv-SE" smtClean="0"/>
              <a:pPr>
                <a:defRPr/>
              </a:pPr>
              <a:t>2016-09-08</a:t>
            </a:fld>
            <a:endParaRPr lang="sv-SE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EE56E-95B7-4190-904A-D435E7243E3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2D38B-4F5D-40C1-8935-EA47D7B62518}" type="datetime1">
              <a:rPr lang="sv-SE" smtClean="0"/>
              <a:pPr>
                <a:defRPr/>
              </a:pPr>
              <a:t>2016-09-08</a:t>
            </a:fld>
            <a:endParaRPr lang="sv-S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8C48E-E55B-45FE-8420-9C63DDD2EB7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3B202-5098-48A2-9B10-BE47D8C53F0E}" type="datetime1">
              <a:rPr lang="sv-SE" smtClean="0"/>
              <a:pPr>
                <a:defRPr/>
              </a:pPr>
              <a:t>2016-09-08</a:t>
            </a:fld>
            <a:endParaRPr lang="sv-S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F64A7-CB9E-4D9A-A360-3267D160C41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33649-2642-4256-B401-F1E3E08BF238}" type="datetime1">
              <a:rPr lang="sv-SE" smtClean="0"/>
              <a:pPr>
                <a:defRPr/>
              </a:pPr>
              <a:t>2016-09-08</a:t>
            </a:fld>
            <a:endParaRPr lang="sv-S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AD8B6-A9C0-4478-B3CE-6605410A6F4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4E6EB-92D6-4C6E-B20A-ABE044946D70}" type="datetime1">
              <a:rPr lang="sv-SE" smtClean="0"/>
              <a:pPr>
                <a:defRPr/>
              </a:pPr>
              <a:t>2016-09-08</a:t>
            </a:fld>
            <a:endParaRPr lang="sv-S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0F6E9-DDA7-402E-8078-F0486E6432F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67763-5B54-42EB-89FE-219422CC4F71}" type="datetime1">
              <a:rPr lang="sv-SE" smtClean="0"/>
              <a:pPr>
                <a:defRPr/>
              </a:pPr>
              <a:t>2016-09-08</a:t>
            </a:fld>
            <a:endParaRPr lang="sv-S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FE7F5-CB66-4518-B1C1-F2468B72BFD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3773A5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pic>
        <p:nvPicPr>
          <p:cNvPr id="1027" name="Picture 3" descr="logo_BEAst_ne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36538" y="6442075"/>
            <a:ext cx="1249362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-7938" y="990600"/>
            <a:ext cx="228601" cy="5410200"/>
          </a:xfrm>
          <a:prstGeom prst="rect">
            <a:avLst/>
          </a:prstGeom>
          <a:gradFill rotWithShape="0">
            <a:gsLst>
              <a:gs pos="0">
                <a:srgbClr val="57B9DC"/>
              </a:gs>
              <a:gs pos="100000">
                <a:srgbClr val="3773A5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5943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defRPr sz="1000" b="0">
                <a:solidFill>
                  <a:srgbClr val="3773A5"/>
                </a:solidFill>
                <a:cs typeface="+mn-cs"/>
              </a:defRPr>
            </a:lvl1pPr>
          </a:lstStyle>
          <a:p>
            <a:pPr>
              <a:defRPr/>
            </a:pPr>
            <a:fld id="{B5716F67-AC0A-4EC6-AFB1-2042FF94FE7E}" type="datetime1">
              <a:rPr lang="sv-SE" smtClean="0"/>
              <a:pPr>
                <a:defRPr/>
              </a:pPr>
              <a:t>2016-09-08</a:t>
            </a:fld>
            <a:endParaRPr lang="sv-SE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59436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defRPr sz="1000" b="0">
                <a:solidFill>
                  <a:srgbClr val="3773A5"/>
                </a:solidFill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defRPr sz="1200" b="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176CED73-EE92-40EE-BBAD-CB0C03A8998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57B9DC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838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19200"/>
            <a:ext cx="7391400" cy="487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85003" name="Rectangle 11"/>
          <p:cNvSpPr>
            <a:spLocks noChangeArrowheads="1"/>
          </p:cNvSpPr>
          <p:nvPr/>
        </p:nvSpPr>
        <p:spPr bwMode="auto">
          <a:xfrm>
            <a:off x="8915400" y="990600"/>
            <a:ext cx="228600" cy="5410200"/>
          </a:xfrm>
          <a:prstGeom prst="rect">
            <a:avLst/>
          </a:prstGeom>
          <a:gradFill rotWithShape="0">
            <a:gsLst>
              <a:gs pos="0">
                <a:srgbClr val="57B9DC"/>
              </a:gs>
              <a:gs pos="100000">
                <a:srgbClr val="3773A5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1536700" y="6557963"/>
            <a:ext cx="48768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b"/>
          <a:lstStyle/>
          <a:p>
            <a:pPr eaLnBrk="0" hangingPunct="0">
              <a:defRPr/>
            </a:pPr>
            <a:r>
              <a:rPr lang="sv-SE" sz="1200">
                <a:solidFill>
                  <a:schemeClr val="bg1"/>
                </a:solidFill>
                <a:cs typeface="+mn-cs"/>
              </a:rPr>
              <a:t>Byggbranschens Elektroniska Affärsstandard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98" r:id="rId2"/>
    <p:sldLayoutId id="2147483697" r:id="rId3"/>
    <p:sldLayoutId id="2147483696" r:id="rId4"/>
    <p:sldLayoutId id="2147483695" r:id="rId5"/>
    <p:sldLayoutId id="2147483694" r:id="rId6"/>
    <p:sldLayoutId id="2147483693" r:id="rId7"/>
    <p:sldLayoutId id="2147483692" r:id="rId8"/>
    <p:sldLayoutId id="2147483691" r:id="rId9"/>
    <p:sldLayoutId id="2147483690" r:id="rId10"/>
  </p:sldLayoutIdLst>
  <p:transition advClick="0"/>
  <p:hf hdr="0" ftr="0" dt="0"/>
  <p:txStyles>
    <p:titleStyle>
      <a:lvl1pPr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lr>
          <a:srgbClr val="3773A5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2291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lnSpc>
                <a:spcPct val="55000"/>
              </a:lnSpc>
              <a:spcBef>
                <a:spcPct val="50000"/>
              </a:spcBef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D80BB61F-13EF-4AD5-914B-2AB22DC9EF24}" type="datetime1">
              <a:rPr lang="sv-SE" smtClean="0"/>
              <a:pPr>
                <a:defRPr/>
              </a:pPr>
              <a:t>2016-09-08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lnSpc>
                <a:spcPct val="55000"/>
              </a:lnSpc>
              <a:spcBef>
                <a:spcPct val="50000"/>
              </a:spcBef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lnSpc>
                <a:spcPct val="55000"/>
              </a:lnSpc>
              <a:spcBef>
                <a:spcPct val="50000"/>
              </a:spcBef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65081676-B413-46BB-A17D-4F72B4D62DB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0" r:id="rId2"/>
    <p:sldLayoutId id="2147483709" r:id="rId3"/>
    <p:sldLayoutId id="2147483708" r:id="rId4"/>
    <p:sldLayoutId id="2147483707" r:id="rId5"/>
    <p:sldLayoutId id="2147483706" r:id="rId6"/>
    <p:sldLayoutId id="2147483705" r:id="rId7"/>
    <p:sldLayoutId id="2147483704" r:id="rId8"/>
    <p:sldLayoutId id="2147483703" r:id="rId9"/>
    <p:sldLayoutId id="2147483702" r:id="rId10"/>
    <p:sldLayoutId id="2147483701" r:id="rId11"/>
    <p:sldLayoutId id="214748370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3773A5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pic>
        <p:nvPicPr>
          <p:cNvPr id="25603" name="Picture 3" descr="logo_BEAst_ne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36538" y="6442075"/>
            <a:ext cx="1249362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4" name="Rectangle 4"/>
          <p:cNvSpPr>
            <a:spLocks noChangeArrowheads="1"/>
          </p:cNvSpPr>
          <p:nvPr userDrawn="1"/>
        </p:nvSpPr>
        <p:spPr bwMode="auto">
          <a:xfrm>
            <a:off x="-7938" y="990600"/>
            <a:ext cx="228601" cy="5410200"/>
          </a:xfrm>
          <a:prstGeom prst="rect">
            <a:avLst/>
          </a:prstGeom>
          <a:gradFill rotWithShape="0">
            <a:gsLst>
              <a:gs pos="0">
                <a:srgbClr val="57B9DC"/>
              </a:gs>
              <a:gs pos="100000">
                <a:srgbClr val="3773A5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5943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defRPr sz="1000" b="0">
                <a:solidFill>
                  <a:srgbClr val="3773A5"/>
                </a:solidFill>
                <a:cs typeface="+mn-cs"/>
              </a:defRPr>
            </a:lvl1pPr>
          </a:lstStyle>
          <a:p>
            <a:pPr>
              <a:defRPr/>
            </a:pPr>
            <a:fld id="{1585798E-5882-4DDA-AADB-C1CF8ED8C843}" type="datetime1">
              <a:rPr lang="sv-SE" smtClean="0"/>
              <a:pPr>
                <a:defRPr/>
              </a:pPr>
              <a:t>2016-09-08</a:t>
            </a:fld>
            <a:endParaRPr lang="sv-S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59436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defRPr sz="1000" b="0">
                <a:solidFill>
                  <a:srgbClr val="3773A5"/>
                </a:solidFill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defRPr sz="1200" b="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3CC545E3-FF68-4D64-8619-8F0698DB10F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87048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57B9DC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2560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838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</a:p>
        </p:txBody>
      </p:sp>
      <p:sp>
        <p:nvSpPr>
          <p:cNvPr id="2561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19200"/>
            <a:ext cx="7391400" cy="487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87051" name="Rectangle 11"/>
          <p:cNvSpPr>
            <a:spLocks noChangeArrowheads="1"/>
          </p:cNvSpPr>
          <p:nvPr userDrawn="1"/>
        </p:nvSpPr>
        <p:spPr bwMode="auto">
          <a:xfrm>
            <a:off x="8915400" y="990600"/>
            <a:ext cx="228600" cy="5410200"/>
          </a:xfrm>
          <a:prstGeom prst="rect">
            <a:avLst/>
          </a:prstGeom>
          <a:gradFill rotWithShape="0">
            <a:gsLst>
              <a:gs pos="0">
                <a:srgbClr val="57B9DC"/>
              </a:gs>
              <a:gs pos="100000">
                <a:srgbClr val="3773A5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endParaRPr lang="sv-SE">
              <a:cs typeface="+mn-cs"/>
            </a:endParaRPr>
          </a:p>
        </p:txBody>
      </p:sp>
      <p:sp>
        <p:nvSpPr>
          <p:cNvPr id="4109" name="Rectangle 13"/>
          <p:cNvSpPr>
            <a:spLocks noChangeArrowheads="1"/>
          </p:cNvSpPr>
          <p:nvPr userDrawn="1"/>
        </p:nvSpPr>
        <p:spPr bwMode="auto">
          <a:xfrm>
            <a:off x="1536700" y="6557963"/>
            <a:ext cx="48768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b"/>
          <a:lstStyle/>
          <a:p>
            <a:pPr eaLnBrk="0" hangingPunct="0">
              <a:defRPr/>
            </a:pPr>
            <a:r>
              <a:rPr lang="sv-SE" sz="1200">
                <a:solidFill>
                  <a:schemeClr val="bg1"/>
                </a:solidFill>
                <a:cs typeface="+mn-cs"/>
              </a:rPr>
              <a:t>Byggbranschens Elektroniska Affärsstandard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1" r:id="rId2"/>
    <p:sldLayoutId id="2147483720" r:id="rId3"/>
    <p:sldLayoutId id="2147483719" r:id="rId4"/>
    <p:sldLayoutId id="2147483718" r:id="rId5"/>
    <p:sldLayoutId id="2147483717" r:id="rId6"/>
    <p:sldLayoutId id="2147483716" r:id="rId7"/>
    <p:sldLayoutId id="2147483715" r:id="rId8"/>
    <p:sldLayoutId id="2147483714" r:id="rId9"/>
    <p:sldLayoutId id="2147483713" r:id="rId10"/>
    <p:sldLayoutId id="2147483712" r:id="rId11"/>
  </p:sldLayoutIdLst>
  <p:transition advClick="0"/>
  <p:hf hdr="0" ftr="0" dt="0"/>
  <p:txStyles>
    <p:titleStyle>
      <a:lvl1pPr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lr>
          <a:srgbClr val="3773A5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wmf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6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w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6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3.wmf"/><Relationship Id="rId4" Type="http://schemas.openxmlformats.org/officeDocument/2006/relationships/image" Target="../media/image4.jpeg"/><Relationship Id="rId9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4" descr="logo_BEAst_tx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1268413"/>
            <a:ext cx="4537075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3501008"/>
            <a:ext cx="8420100" cy="2439417"/>
          </a:xfrm>
        </p:spPr>
        <p:txBody>
          <a:bodyPr/>
          <a:lstStyle/>
          <a:p>
            <a:pPr algn="ctr" eaLnBrk="1" hangingPunct="1"/>
            <a:r>
              <a:rPr lang="sv-SE" dirty="0" smtClean="0">
                <a:solidFill>
                  <a:srgbClr val="002060"/>
                </a:solidFill>
              </a:rPr>
              <a:t>Effektivare varuförsörjning</a:t>
            </a:r>
            <a:br>
              <a:rPr lang="sv-SE" dirty="0" smtClean="0">
                <a:solidFill>
                  <a:srgbClr val="002060"/>
                </a:solidFill>
              </a:rPr>
            </a:br>
            <a:r>
              <a:rPr lang="sv-SE" dirty="0" smtClean="0">
                <a:solidFill>
                  <a:srgbClr val="002060"/>
                </a:solidFill>
              </a:rPr>
              <a:t>Processbeskrivning</a:t>
            </a:r>
            <a:br>
              <a:rPr lang="sv-SE" dirty="0" smtClean="0">
                <a:solidFill>
                  <a:srgbClr val="002060"/>
                </a:solidFill>
              </a:rPr>
            </a:br>
            <a:r>
              <a:rPr lang="sv-SE" dirty="0" smtClean="0">
                <a:solidFill>
                  <a:srgbClr val="002060"/>
                </a:solidFill>
              </a:rPr>
              <a:t/>
            </a:r>
            <a:br>
              <a:rPr lang="sv-SE" dirty="0" smtClean="0">
                <a:solidFill>
                  <a:srgbClr val="002060"/>
                </a:solidFill>
              </a:rPr>
            </a:br>
            <a:r>
              <a:rPr lang="sv-SE" sz="1600" dirty="0" smtClean="0">
                <a:solidFill>
                  <a:srgbClr val="002060"/>
                </a:solidFill>
              </a:rPr>
              <a:t>Version 1.2</a:t>
            </a:r>
            <a:br>
              <a:rPr lang="sv-SE" sz="1600" dirty="0" smtClean="0">
                <a:solidFill>
                  <a:srgbClr val="002060"/>
                </a:solidFill>
              </a:rPr>
            </a:br>
            <a:r>
              <a:rPr lang="sv-SE" sz="1600" dirty="0" smtClean="0">
                <a:solidFill>
                  <a:srgbClr val="002060"/>
                </a:solidFill>
              </a:rPr>
              <a:t/>
            </a:r>
            <a:br>
              <a:rPr lang="sv-SE" sz="1600" dirty="0" smtClean="0">
                <a:solidFill>
                  <a:srgbClr val="002060"/>
                </a:solidFill>
              </a:rPr>
            </a:br>
            <a:r>
              <a:rPr lang="sv-SE" sz="1600" dirty="0" smtClean="0">
                <a:solidFill>
                  <a:srgbClr val="002060"/>
                </a:solidFill>
              </a:rPr>
              <a:t>BEAst 2016-08-16</a:t>
            </a:r>
            <a:r>
              <a:rPr lang="sv-SE" dirty="0" smtClean="0">
                <a:solidFill>
                  <a:srgbClr val="002060"/>
                </a:solidFill>
              </a:rPr>
              <a:t/>
            </a:r>
            <a:br>
              <a:rPr lang="sv-SE" dirty="0" smtClean="0">
                <a:solidFill>
                  <a:srgbClr val="002060"/>
                </a:solidFill>
              </a:rPr>
            </a:br>
            <a:endParaRPr lang="sv-SE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latshållare för bildnummer 6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fld id="{79F8DD1F-624D-48E4-B53D-2E65D4684CA9}" type="slidenum">
              <a:rPr lang="en-US" sz="1200" b="0">
                <a:solidFill>
                  <a:schemeClr val="bg1"/>
                </a:solidFill>
                <a:cs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10</a:t>
            </a:fld>
            <a:endParaRPr lang="en-US" sz="1200" b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5363" name="Rectangle 100"/>
          <p:cNvSpPr txBox="1">
            <a:spLocks noChangeArrowheads="1"/>
          </p:cNvSpPr>
          <p:nvPr/>
        </p:nvSpPr>
        <p:spPr bwMode="auto">
          <a:xfrm>
            <a:off x="228600" y="228600"/>
            <a:ext cx="8087816" cy="838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b"/>
          <a:lstStyle/>
          <a:p>
            <a:pPr defTabSz="762000"/>
            <a:r>
              <a:rPr lang="sv-SE" sz="2800" dirty="0" smtClean="0">
                <a:solidFill>
                  <a:schemeClr val="bg1"/>
                </a:solidFill>
              </a:rPr>
              <a:t>Översikt av projekteringsprocessens</a:t>
            </a:r>
            <a:r>
              <a:rPr lang="sv-SE" sz="2800" dirty="0" smtClean="0">
                <a:solidFill>
                  <a:schemeClr val="bg1"/>
                </a:solidFill>
                <a:cs typeface="Arial" charset="0"/>
              </a:rPr>
              <a:t> aktiviteter</a:t>
            </a:r>
            <a:endParaRPr lang="en-GB" sz="1800" dirty="0">
              <a:solidFill>
                <a:schemeClr val="bg1"/>
              </a:solidFill>
            </a:endParaRPr>
          </a:p>
        </p:txBody>
      </p:sp>
      <p:pic>
        <p:nvPicPr>
          <p:cNvPr id="15383" name="Picture 88" descr="C:\Users\Peter\AppData\Local\Microsoft\Windows\Temporary Internet Files\Content.IE5\VXSG3B6J\MP90040208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869160"/>
            <a:ext cx="80803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" name="Picture 253" descr="2158096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3068960"/>
            <a:ext cx="72223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" name="Rektangel 151"/>
          <p:cNvSpPr>
            <a:spLocks noChangeArrowheads="1"/>
          </p:cNvSpPr>
          <p:nvPr/>
        </p:nvSpPr>
        <p:spPr bwMode="auto">
          <a:xfrm>
            <a:off x="1763688" y="2780928"/>
            <a:ext cx="12241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1400" dirty="0" smtClean="0">
                <a:solidFill>
                  <a:srgbClr val="2F74A6"/>
                </a:solidFill>
                <a:latin typeface="Verdana" pitchFamily="34" charset="0"/>
              </a:rPr>
              <a:t>Projektör</a:t>
            </a:r>
            <a:endParaRPr lang="sv-SE" sz="1400" dirty="0" smtClean="0">
              <a:solidFill>
                <a:srgbClr val="2F74A6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99" name="Line 93"/>
          <p:cNvSpPr>
            <a:spLocks noChangeShapeType="1"/>
          </p:cNvSpPr>
          <p:nvPr/>
        </p:nvSpPr>
        <p:spPr bwMode="auto">
          <a:xfrm flipH="1">
            <a:off x="3222104" y="3031423"/>
            <a:ext cx="1484784" cy="6680"/>
          </a:xfrm>
          <a:prstGeom prst="line">
            <a:avLst/>
          </a:prstGeom>
          <a:noFill/>
          <a:ln w="63500">
            <a:solidFill>
              <a:srgbClr val="800000"/>
            </a:solidFill>
            <a:round/>
            <a:headEnd type="triangle" w="sm" len="med"/>
            <a:tailEnd type="triangle" w="sm" len="med"/>
          </a:ln>
        </p:spPr>
        <p:txBody>
          <a:bodyPr/>
          <a:lstStyle/>
          <a:p>
            <a:endParaRPr lang="sv-SE"/>
          </a:p>
        </p:txBody>
      </p:sp>
      <p:sp>
        <p:nvSpPr>
          <p:cNvPr id="101" name="Rektangel 151"/>
          <p:cNvSpPr>
            <a:spLocks noChangeArrowheads="1"/>
          </p:cNvSpPr>
          <p:nvPr/>
        </p:nvSpPr>
        <p:spPr bwMode="auto">
          <a:xfrm>
            <a:off x="3347864" y="4509120"/>
            <a:ext cx="12961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1400" dirty="0" smtClean="0">
                <a:solidFill>
                  <a:srgbClr val="2F74A6"/>
                </a:solidFill>
                <a:latin typeface="Verdana" pitchFamily="34" charset="0"/>
                <a:cs typeface="Arial" charset="0"/>
              </a:rPr>
              <a:t>Leverantör</a:t>
            </a:r>
          </a:p>
        </p:txBody>
      </p:sp>
      <p:sp>
        <p:nvSpPr>
          <p:cNvPr id="115" name="Rektangel 106"/>
          <p:cNvSpPr>
            <a:spLocks noChangeArrowheads="1"/>
          </p:cNvSpPr>
          <p:nvPr/>
        </p:nvSpPr>
        <p:spPr bwMode="auto">
          <a:xfrm>
            <a:off x="593304" y="2876743"/>
            <a:ext cx="129614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>
                <a:latin typeface="Verdana" pitchFamily="34" charset="0"/>
                <a:cs typeface="Arial" charset="0"/>
              </a:rPr>
              <a:t> </a:t>
            </a:r>
            <a:r>
              <a:rPr lang="sv-SE" sz="1200" b="0" dirty="0" smtClean="0">
                <a:latin typeface="Verdana" pitchFamily="34" charset="0"/>
                <a:cs typeface="Arial" charset="0"/>
              </a:rPr>
              <a:t>ritning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</a:rPr>
              <a:t> specifikation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  <a:cs typeface="Arial" charset="0"/>
              </a:rPr>
              <a:t> destinationer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  <a:cs typeface="Arial" charset="0"/>
              </a:rPr>
              <a:t> </a:t>
            </a:r>
            <a:r>
              <a:rPr lang="sv-SE" sz="1200" b="0" dirty="0" err="1" smtClean="0">
                <a:latin typeface="Verdana" pitchFamily="34" charset="0"/>
                <a:cs typeface="Arial" charset="0"/>
              </a:rPr>
              <a:t>mängdning</a:t>
            </a:r>
            <a:endParaRPr lang="sv-SE" sz="1200" b="0" dirty="0" smtClean="0">
              <a:latin typeface="Verdana" pitchFamily="34" charset="0"/>
              <a:cs typeface="Arial" charset="0"/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>
                <a:latin typeface="Verdana" pitchFamily="34" charset="0"/>
              </a:rPr>
              <a:t> i</a:t>
            </a:r>
            <a:r>
              <a:rPr lang="sv-SE" sz="1200" b="0" dirty="0" smtClean="0">
                <a:latin typeface="Verdana" pitchFamily="34" charset="0"/>
              </a:rPr>
              <a:t>dentiteter</a:t>
            </a:r>
            <a:endParaRPr lang="sv-SE" sz="1200" b="0" dirty="0" smtClean="0">
              <a:latin typeface="Verdana" pitchFamily="34" charset="0"/>
              <a:cs typeface="Arial" charset="0"/>
            </a:endParaRPr>
          </a:p>
        </p:txBody>
      </p:sp>
      <p:sp>
        <p:nvSpPr>
          <p:cNvPr id="116" name="Rektangel 106"/>
          <p:cNvSpPr>
            <a:spLocks noChangeArrowheads="1"/>
          </p:cNvSpPr>
          <p:nvPr/>
        </p:nvSpPr>
        <p:spPr bwMode="auto">
          <a:xfrm>
            <a:off x="3491880" y="5473520"/>
            <a:ext cx="12961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>
                <a:latin typeface="Verdana" pitchFamily="34" charset="0"/>
                <a:cs typeface="Arial" charset="0"/>
              </a:rPr>
              <a:t> </a:t>
            </a:r>
            <a:r>
              <a:rPr lang="sv-SE" sz="1200" b="0" dirty="0" smtClean="0">
                <a:latin typeface="Verdana" pitchFamily="34" charset="0"/>
                <a:cs typeface="Arial" charset="0"/>
              </a:rPr>
              <a:t>ritning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  <a:cs typeface="Arial" charset="0"/>
              </a:rPr>
              <a:t> specifikation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</a:rPr>
              <a:t> </a:t>
            </a:r>
            <a:r>
              <a:rPr lang="sv-SE" sz="1200" b="0" dirty="0" err="1" smtClean="0">
                <a:latin typeface="Verdana" pitchFamily="34" charset="0"/>
              </a:rPr>
              <a:t>mängdning</a:t>
            </a:r>
            <a:endParaRPr lang="sv-SE" sz="1200" b="0" dirty="0" smtClean="0">
              <a:latin typeface="Verdana" pitchFamily="34" charset="0"/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  <a:cs typeface="Arial" charset="0"/>
              </a:rPr>
              <a:t> konsultation</a:t>
            </a:r>
          </a:p>
        </p:txBody>
      </p:sp>
      <p:sp>
        <p:nvSpPr>
          <p:cNvPr id="54" name="Rektangel 53"/>
          <p:cNvSpPr/>
          <p:nvPr/>
        </p:nvSpPr>
        <p:spPr>
          <a:xfrm>
            <a:off x="467545" y="1340768"/>
            <a:ext cx="820891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dirty="0" smtClean="0">
                <a:latin typeface="Verdana" pitchFamily="34" charset="0"/>
              </a:rPr>
              <a:t>Förutsättning:</a:t>
            </a:r>
            <a:r>
              <a:rPr lang="sv-SE" sz="1400" b="0" dirty="0" smtClean="0">
                <a:latin typeface="Verdana" pitchFamily="34" charset="0"/>
              </a:rPr>
              <a:t> Avtal med byggherre finns liksom ramavtal med leverantörer och projektörer</a:t>
            </a:r>
          </a:p>
          <a:p>
            <a:r>
              <a:rPr lang="sv-SE" sz="1400" dirty="0" smtClean="0">
                <a:latin typeface="Verdana" pitchFamily="34" charset="0"/>
              </a:rPr>
              <a:t>Part hos entreprenör/installatör:</a:t>
            </a:r>
            <a:r>
              <a:rPr lang="sv-SE" sz="1400" b="0" dirty="0" smtClean="0">
                <a:latin typeface="Verdana" pitchFamily="34" charset="0"/>
              </a:rPr>
              <a:t> Projektledare m.fl.</a:t>
            </a:r>
          </a:p>
          <a:p>
            <a:r>
              <a:rPr lang="sv-SE" sz="1400" dirty="0" smtClean="0">
                <a:latin typeface="Verdana" pitchFamily="34" charset="0"/>
              </a:rPr>
              <a:t>Part hos projektör:</a:t>
            </a:r>
            <a:r>
              <a:rPr lang="sv-SE" sz="1400" b="0" dirty="0" smtClean="0">
                <a:latin typeface="Verdana" pitchFamily="34" charset="0"/>
              </a:rPr>
              <a:t> Arkitekt, konstruktör m.fl.</a:t>
            </a:r>
          </a:p>
          <a:p>
            <a:r>
              <a:rPr lang="sv-SE" sz="1400" dirty="0" smtClean="0">
                <a:latin typeface="Verdana" pitchFamily="34" charset="0"/>
              </a:rPr>
              <a:t>Part hos leverantörer:</a:t>
            </a:r>
            <a:r>
              <a:rPr lang="sv-SE" sz="1400" b="0" dirty="0" smtClean="0">
                <a:latin typeface="Verdana" pitchFamily="34" charset="0"/>
              </a:rPr>
              <a:t> Artikeladministratörer, konstruktörer m.fl.</a:t>
            </a:r>
            <a:endParaRPr lang="sv-SE" sz="1400" dirty="0"/>
          </a:p>
        </p:txBody>
      </p:sp>
      <p:sp>
        <p:nvSpPr>
          <p:cNvPr id="55" name="Rektangel 54"/>
          <p:cNvSpPr/>
          <p:nvPr/>
        </p:nvSpPr>
        <p:spPr>
          <a:xfrm>
            <a:off x="3222104" y="3140968"/>
            <a:ext cx="1997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b="0" dirty="0" smtClean="0">
                <a:solidFill>
                  <a:srgbClr val="C00000"/>
                </a:solidFill>
                <a:latin typeface="Verdana" pitchFamily="34" charset="0"/>
              </a:rPr>
              <a:t>Meddelandeutväxling</a:t>
            </a:r>
          </a:p>
          <a:p>
            <a:pPr>
              <a:buFont typeface="Arial" charset="0"/>
              <a:buChar char="•"/>
            </a:pPr>
            <a:r>
              <a:rPr lang="sv-SE" sz="1200" b="0" dirty="0" smtClean="0">
                <a:solidFill>
                  <a:srgbClr val="C00000"/>
                </a:solidFill>
                <a:latin typeface="Verdana" pitchFamily="34" charset="0"/>
              </a:rPr>
              <a:t> Produktspecifikation</a:t>
            </a:r>
          </a:p>
          <a:p>
            <a:pPr>
              <a:buFont typeface="Arial" charset="0"/>
              <a:buChar char="•"/>
            </a:pPr>
            <a:r>
              <a:rPr lang="sv-SE" sz="1200" b="0" dirty="0" smtClean="0">
                <a:solidFill>
                  <a:srgbClr val="C00000"/>
                </a:solidFill>
                <a:latin typeface="Verdana" pitchFamily="34" charset="0"/>
              </a:rPr>
              <a:t> BIM-objekt</a:t>
            </a:r>
          </a:p>
          <a:p>
            <a:pPr>
              <a:buFont typeface="Arial" charset="0"/>
              <a:buChar char="•"/>
            </a:pPr>
            <a:r>
              <a:rPr lang="sv-SE" sz="1200" b="0" dirty="0" smtClean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sv-SE" sz="1200" b="0" dirty="0">
                <a:solidFill>
                  <a:srgbClr val="C00000"/>
                </a:solidFill>
                <a:latin typeface="Verdana" pitchFamily="34" charset="0"/>
              </a:rPr>
              <a:t>logistikdata</a:t>
            </a:r>
            <a:endParaRPr lang="sv-SE" sz="1200" b="0" dirty="0" smtClean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21" name="Rektangel 151"/>
          <p:cNvSpPr>
            <a:spLocks noChangeArrowheads="1"/>
          </p:cNvSpPr>
          <p:nvPr/>
        </p:nvSpPr>
        <p:spPr bwMode="auto">
          <a:xfrm>
            <a:off x="5436096" y="2735339"/>
            <a:ext cx="14401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1400" dirty="0" smtClean="0">
                <a:solidFill>
                  <a:srgbClr val="2F74A6"/>
                </a:solidFill>
                <a:latin typeface="Verdana" pitchFamily="34" charset="0"/>
                <a:cs typeface="Arial" charset="0"/>
              </a:rPr>
              <a:t>Entreprenör</a:t>
            </a:r>
          </a:p>
        </p:txBody>
      </p:sp>
      <p:sp>
        <p:nvSpPr>
          <p:cNvPr id="22" name="Rektangel 106"/>
          <p:cNvSpPr>
            <a:spLocks noChangeArrowheads="1"/>
          </p:cNvSpPr>
          <p:nvPr/>
        </p:nvSpPr>
        <p:spPr bwMode="auto">
          <a:xfrm>
            <a:off x="6672783" y="2917393"/>
            <a:ext cx="165618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>
                <a:latin typeface="Verdana" pitchFamily="34" charset="0"/>
                <a:cs typeface="Arial" charset="0"/>
              </a:rPr>
              <a:t> </a:t>
            </a:r>
            <a:r>
              <a:rPr lang="sv-SE" sz="1200" b="0" dirty="0" smtClean="0">
                <a:latin typeface="Verdana" pitchFamily="34" charset="0"/>
                <a:cs typeface="Arial" charset="0"/>
              </a:rPr>
              <a:t>kontraktskalkyl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</a:rPr>
              <a:t> </a:t>
            </a:r>
            <a:r>
              <a:rPr lang="sv-SE" sz="1200" b="0" dirty="0" err="1" smtClean="0">
                <a:latin typeface="Verdana" pitchFamily="34" charset="0"/>
                <a:cs typeface="Arial" charset="0"/>
              </a:rPr>
              <a:t>produktions-kalkyl</a:t>
            </a:r>
            <a:endParaRPr lang="sv-SE" sz="1200" b="0" dirty="0" smtClean="0">
              <a:latin typeface="Verdana" pitchFamily="34" charset="0"/>
              <a:cs typeface="Arial" charset="0"/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  <a:cs typeface="Arial" charset="0"/>
              </a:rPr>
              <a:t> </a:t>
            </a:r>
            <a:r>
              <a:rPr lang="sv-SE" sz="1200" b="0" dirty="0" err="1" smtClean="0">
                <a:latin typeface="Verdana" pitchFamily="34" charset="0"/>
              </a:rPr>
              <a:t>produktions-tidsplan</a:t>
            </a:r>
            <a:endParaRPr lang="sv-SE" sz="1200" b="0" dirty="0" smtClean="0">
              <a:latin typeface="Verdana" pitchFamily="34" charset="0"/>
              <a:cs typeface="Arial" charset="0"/>
            </a:endParaRPr>
          </a:p>
        </p:txBody>
      </p:sp>
      <p:sp>
        <p:nvSpPr>
          <p:cNvPr id="24" name="Rektangel 23"/>
          <p:cNvSpPr/>
          <p:nvPr/>
        </p:nvSpPr>
        <p:spPr>
          <a:xfrm>
            <a:off x="1331640" y="4443496"/>
            <a:ext cx="1997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b="0" dirty="0" smtClean="0">
                <a:solidFill>
                  <a:srgbClr val="C00000"/>
                </a:solidFill>
                <a:latin typeface="Verdana" pitchFamily="34" charset="0"/>
              </a:rPr>
              <a:t>Meddelandeutväxling</a:t>
            </a:r>
          </a:p>
          <a:p>
            <a:pPr>
              <a:buFont typeface="Arial" charset="0"/>
              <a:buChar char="•"/>
            </a:pPr>
            <a:r>
              <a:rPr lang="sv-SE" sz="1200" b="0" dirty="0" smtClean="0">
                <a:solidFill>
                  <a:srgbClr val="C00000"/>
                </a:solidFill>
                <a:latin typeface="Verdana" pitchFamily="34" charset="0"/>
              </a:rPr>
              <a:t> produktdata</a:t>
            </a:r>
          </a:p>
          <a:p>
            <a:pPr>
              <a:buFont typeface="Arial" charset="0"/>
              <a:buChar char="•"/>
            </a:pPr>
            <a:r>
              <a:rPr lang="sv-SE" sz="1200" b="0" dirty="0" smtClean="0">
                <a:solidFill>
                  <a:srgbClr val="C00000"/>
                </a:solidFill>
                <a:latin typeface="Verdana" pitchFamily="34" charset="0"/>
              </a:rPr>
              <a:t> BIM-objekt</a:t>
            </a:r>
          </a:p>
        </p:txBody>
      </p:sp>
      <p:sp>
        <p:nvSpPr>
          <p:cNvPr id="25" name="Line 93"/>
          <p:cNvSpPr>
            <a:spLocks noChangeShapeType="1"/>
          </p:cNvSpPr>
          <p:nvPr/>
        </p:nvSpPr>
        <p:spPr bwMode="auto">
          <a:xfrm>
            <a:off x="2481618" y="3719354"/>
            <a:ext cx="794238" cy="883261"/>
          </a:xfrm>
          <a:prstGeom prst="line">
            <a:avLst/>
          </a:prstGeom>
          <a:noFill/>
          <a:ln w="63500">
            <a:solidFill>
              <a:srgbClr val="800000"/>
            </a:solidFill>
            <a:round/>
            <a:headEnd type="triangle" w="sm" len="med"/>
            <a:tailEnd type="triangle" w="sm" len="med"/>
          </a:ln>
        </p:spPr>
        <p:txBody>
          <a:bodyPr/>
          <a:lstStyle/>
          <a:p>
            <a:endParaRPr lang="sv-SE"/>
          </a:p>
        </p:txBody>
      </p:sp>
      <p:sp>
        <p:nvSpPr>
          <p:cNvPr id="26" name="Line 93"/>
          <p:cNvSpPr>
            <a:spLocks noChangeShapeType="1"/>
          </p:cNvSpPr>
          <p:nvPr/>
        </p:nvSpPr>
        <p:spPr bwMode="auto">
          <a:xfrm flipH="1">
            <a:off x="4644008" y="3789040"/>
            <a:ext cx="648072" cy="720080"/>
          </a:xfrm>
          <a:prstGeom prst="line">
            <a:avLst/>
          </a:prstGeom>
          <a:noFill/>
          <a:ln w="63500">
            <a:solidFill>
              <a:srgbClr val="800000"/>
            </a:solidFill>
            <a:round/>
            <a:headEnd type="triangle" w="sm" len="med"/>
            <a:tailEnd type="triangle" w="sm" len="med"/>
          </a:ln>
        </p:spPr>
        <p:txBody>
          <a:bodyPr/>
          <a:lstStyle/>
          <a:p>
            <a:endParaRPr lang="sv-SE"/>
          </a:p>
        </p:txBody>
      </p:sp>
      <p:pic>
        <p:nvPicPr>
          <p:cNvPr id="27" name="Picture 87" descr="C:\Users\Peter\AppData\Local\Microsoft\Windows\Temporary Internet Files\Content.IE5\GBR8JMKV\MC90023319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3062280"/>
            <a:ext cx="642937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Platshållare för bildnumm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F64A7-CB9E-4D9A-A360-3267D160C419}" type="slidenum">
              <a:rPr lang="sv-SE" smtClean="0"/>
              <a:pPr>
                <a:defRPr/>
              </a:pPr>
              <a:t>10</a:t>
            </a:fld>
            <a:endParaRPr lang="sv-SE"/>
          </a:p>
        </p:txBody>
      </p:sp>
      <p:sp>
        <p:nvSpPr>
          <p:cNvPr id="20" name="Rektangel 19"/>
          <p:cNvSpPr/>
          <p:nvPr/>
        </p:nvSpPr>
        <p:spPr>
          <a:xfrm>
            <a:off x="4994920" y="4111041"/>
            <a:ext cx="1997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b="0" dirty="0" smtClean="0">
                <a:solidFill>
                  <a:srgbClr val="C00000"/>
                </a:solidFill>
                <a:latin typeface="Verdana" pitchFamily="34" charset="0"/>
              </a:rPr>
              <a:t>Meddelandeutväxling</a:t>
            </a:r>
          </a:p>
          <a:p>
            <a:pPr>
              <a:buFont typeface="Arial" charset="0"/>
              <a:buChar char="•"/>
            </a:pPr>
            <a:r>
              <a:rPr lang="sv-SE" sz="1200" b="0" dirty="0" smtClean="0">
                <a:solidFill>
                  <a:srgbClr val="C00000"/>
                </a:solidFill>
                <a:latin typeface="Verdana" pitchFamily="34" charset="0"/>
              </a:rPr>
              <a:t> artikeldata</a:t>
            </a:r>
          </a:p>
          <a:p>
            <a:pPr>
              <a:buFont typeface="Arial" charset="0"/>
              <a:buChar char="•"/>
            </a:pPr>
            <a:r>
              <a:rPr lang="sv-SE" sz="1200" b="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sv-SE" sz="1200" b="0" dirty="0" smtClean="0">
                <a:solidFill>
                  <a:srgbClr val="C00000"/>
                </a:solidFill>
                <a:latin typeface="Verdana" pitchFamily="34" charset="0"/>
              </a:rPr>
              <a:t>anbud</a:t>
            </a:r>
          </a:p>
          <a:p>
            <a:pPr>
              <a:buFont typeface="Arial" charset="0"/>
              <a:buChar char="•"/>
            </a:pPr>
            <a:r>
              <a:rPr lang="sv-SE" sz="1200" b="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sv-SE" sz="1200" b="0" dirty="0" smtClean="0">
                <a:solidFill>
                  <a:srgbClr val="C00000"/>
                </a:solidFill>
                <a:latin typeface="Verdana" pitchFamily="34" charset="0"/>
              </a:rPr>
              <a:t>blockorder</a:t>
            </a:r>
          </a:p>
        </p:txBody>
      </p:sp>
    </p:spTree>
    <p:extLst>
      <p:ext uri="{BB962C8B-B14F-4D97-AF65-F5344CB8AC3E}">
        <p14:creationId xmlns:p14="http://schemas.microsoft.com/office/powerpoint/2010/main" val="68927346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99" grpId="0" animBg="1"/>
      <p:bldP spid="101" grpId="0"/>
      <p:bldP spid="115" grpId="0"/>
      <p:bldP spid="116" grpId="0"/>
      <p:bldP spid="21" grpId="0"/>
      <p:bldP spid="22" grpId="0"/>
      <p:bldP spid="25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Delprocess: Projektering</a:t>
            </a:r>
            <a:endParaRPr lang="sv-SE" dirty="0" smtClean="0">
              <a:solidFill>
                <a:srgbClr val="FF0000"/>
              </a:solidFill>
            </a:endParaRPr>
          </a:p>
        </p:txBody>
      </p:sp>
      <p:sp>
        <p:nvSpPr>
          <p:cNvPr id="79" name="Rectangle 90"/>
          <p:cNvSpPr/>
          <p:nvPr/>
        </p:nvSpPr>
        <p:spPr bwMode="auto">
          <a:xfrm>
            <a:off x="377031" y="1238006"/>
            <a:ext cx="8389937" cy="1502703"/>
          </a:xfrm>
          <a:prstGeom prst="rect">
            <a:avLst/>
          </a:prstGeom>
          <a:noFill/>
          <a:ln w="127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36000" tIns="36000" rIns="72000"/>
          <a:lstStyle/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Projektör</a:t>
            </a: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80" name="Rectangle 90"/>
          <p:cNvSpPr/>
          <p:nvPr/>
        </p:nvSpPr>
        <p:spPr bwMode="auto">
          <a:xfrm>
            <a:off x="395288" y="2804107"/>
            <a:ext cx="8389937" cy="1897224"/>
          </a:xfrm>
          <a:prstGeom prst="rect">
            <a:avLst/>
          </a:prstGeom>
          <a:noFill/>
          <a:ln w="127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36000" tIns="36000" rIns="72000"/>
          <a:lstStyle/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Entreprenör</a:t>
            </a: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5" name="Line Callout 1 (Accent Bar) 19"/>
          <p:cNvSpPr/>
          <p:nvPr/>
        </p:nvSpPr>
        <p:spPr bwMode="auto">
          <a:xfrm>
            <a:off x="467544" y="3544189"/>
            <a:ext cx="720725" cy="556984"/>
          </a:xfrm>
          <a:prstGeom prst="accentCallout1">
            <a:avLst>
              <a:gd name="adj1" fmla="val 29196"/>
              <a:gd name="adj2" fmla="val 92584"/>
              <a:gd name="adj3" fmla="val 28309"/>
              <a:gd name="adj4" fmla="val 118643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lIns="36000" tIns="0" rIns="36000" bIns="0"/>
          <a:lstStyle/>
          <a:p>
            <a:pPr marL="85725" indent="-85725" eaLnBrk="0" hangingPunct="0">
              <a:lnSpc>
                <a:spcPts val="9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sv-SE" sz="1000" b="0" dirty="0" smtClean="0">
                <a:solidFill>
                  <a:schemeClr val="tx1">
                    <a:lumMod val="50000"/>
                  </a:schemeClr>
                </a:solidFill>
              </a:rPr>
              <a:t>Start av process</a:t>
            </a:r>
          </a:p>
          <a:p>
            <a:pPr marL="85725" indent="-85725" eaLnBrk="0" hangingPunct="0">
              <a:lnSpc>
                <a:spcPts val="9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sv-SE" sz="1000" b="0" dirty="0" smtClean="0">
                <a:solidFill>
                  <a:schemeClr val="tx1">
                    <a:lumMod val="50000"/>
                  </a:schemeClr>
                </a:solidFill>
              </a:rPr>
              <a:t>Nytt projekt</a:t>
            </a:r>
            <a:endParaRPr lang="sv-SE" sz="1000" b="0" dirty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 marL="85725" indent="-85725" algn="ctr" eaLnBrk="0" hangingPunct="0">
              <a:lnSpc>
                <a:spcPts val="9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sv-SE" sz="1000" b="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grpSp>
        <p:nvGrpSpPr>
          <p:cNvPr id="2" name="Group 38"/>
          <p:cNvGrpSpPr/>
          <p:nvPr/>
        </p:nvGrpSpPr>
        <p:grpSpPr>
          <a:xfrm>
            <a:off x="5376692" y="1916832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20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21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5</a:t>
              </a: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. Skapa logistikdata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sp>
        <p:nvSpPr>
          <p:cNvPr id="56338" name="TextBox 73"/>
          <p:cNvSpPr txBox="1">
            <a:spLocks noChangeArrowheads="1"/>
          </p:cNvSpPr>
          <p:nvPr/>
        </p:nvSpPr>
        <p:spPr bwMode="auto">
          <a:xfrm>
            <a:off x="6804248" y="5107831"/>
            <a:ext cx="6238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/>
              <a:t>Till DP   </a:t>
            </a:r>
            <a:r>
              <a:rPr lang="sv-SE" sz="1000" b="0" dirty="0" smtClean="0"/>
              <a:t>Leverans-planering, Inköp och </a:t>
            </a:r>
            <a:r>
              <a:rPr lang="sv-SE" sz="1000" b="0" dirty="0"/>
              <a:t>A</a:t>
            </a:r>
            <a:r>
              <a:rPr lang="sv-SE" sz="1000" b="0" dirty="0" smtClean="0"/>
              <a:t>vrop</a:t>
            </a:r>
            <a:endParaRPr lang="sv-SE" sz="1000" b="0" dirty="0"/>
          </a:p>
        </p:txBody>
      </p:sp>
      <p:sp>
        <p:nvSpPr>
          <p:cNvPr id="67" name="Pentagon 126"/>
          <p:cNvSpPr/>
          <p:nvPr/>
        </p:nvSpPr>
        <p:spPr>
          <a:xfrm rot="5400000">
            <a:off x="6212445" y="5053062"/>
            <a:ext cx="315912" cy="425450"/>
          </a:xfrm>
          <a:prstGeom prst="homePlat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cxnSp>
        <p:nvCxnSpPr>
          <p:cNvPr id="43" name="Elbow Connector 2"/>
          <p:cNvCxnSpPr>
            <a:stCxn id="97" idx="3"/>
            <a:endCxn id="45" idx="1"/>
          </p:cNvCxnSpPr>
          <p:nvPr/>
        </p:nvCxnSpPr>
        <p:spPr>
          <a:xfrm>
            <a:off x="1575544" y="3744511"/>
            <a:ext cx="1916336" cy="47880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38"/>
          <p:cNvGrpSpPr/>
          <p:nvPr/>
        </p:nvGrpSpPr>
        <p:grpSpPr>
          <a:xfrm>
            <a:off x="6496793" y="3212976"/>
            <a:ext cx="955527" cy="720079"/>
            <a:chOff x="2125649" y="1736726"/>
            <a:chExt cx="677877" cy="363501"/>
          </a:xfrm>
          <a:solidFill>
            <a:srgbClr val="FFFF00"/>
          </a:solidFill>
        </p:grpSpPr>
        <p:sp>
          <p:nvSpPr>
            <p:cNvPr id="57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58" name="Rectangle 41"/>
            <p:cNvSpPr/>
            <p:nvPr/>
          </p:nvSpPr>
          <p:spPr bwMode="auto">
            <a:xfrm>
              <a:off x="2125649" y="1782445"/>
              <a:ext cx="677858" cy="31778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6</a:t>
              </a: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. Ta emot och behandla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59" name="Elbow Connector 2"/>
          <p:cNvCxnSpPr>
            <a:stCxn id="21" idx="3"/>
            <a:endCxn id="57" idx="0"/>
          </p:cNvCxnSpPr>
          <p:nvPr/>
        </p:nvCxnSpPr>
        <p:spPr>
          <a:xfrm>
            <a:off x="6156154" y="2196181"/>
            <a:ext cx="818413" cy="1016795"/>
          </a:xfrm>
          <a:prstGeom prst="bentConnector2">
            <a:avLst/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2"/>
          <p:cNvCxnSpPr>
            <a:stCxn id="58" idx="2"/>
            <a:endCxn id="90" idx="3"/>
          </p:cNvCxnSpPr>
          <p:nvPr/>
        </p:nvCxnSpPr>
        <p:spPr>
          <a:xfrm rot="5400000" flipH="1">
            <a:off x="6179002" y="3137515"/>
            <a:ext cx="356293" cy="1234788"/>
          </a:xfrm>
          <a:prstGeom prst="bentConnector4">
            <a:avLst>
              <a:gd name="adj1" fmla="val -64161"/>
              <a:gd name="adj2" fmla="val 69345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90"/>
          <p:cNvSpPr/>
          <p:nvPr/>
        </p:nvSpPr>
        <p:spPr bwMode="auto">
          <a:xfrm>
            <a:off x="395536" y="4788470"/>
            <a:ext cx="8389937" cy="1448991"/>
          </a:xfrm>
          <a:prstGeom prst="rect">
            <a:avLst/>
          </a:prstGeom>
          <a:noFill/>
          <a:ln w="127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36000" tIns="36000" rIns="72000"/>
          <a:lstStyle/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Material-</a:t>
            </a:r>
          </a:p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leverantör</a:t>
            </a: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grpSp>
        <p:nvGrpSpPr>
          <p:cNvPr id="42" name="Group 38"/>
          <p:cNvGrpSpPr/>
          <p:nvPr/>
        </p:nvGrpSpPr>
        <p:grpSpPr>
          <a:xfrm>
            <a:off x="3491880" y="3789040"/>
            <a:ext cx="995508" cy="769994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44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45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1. Ge projekterings-anvisning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grpSp>
        <p:nvGrpSpPr>
          <p:cNvPr id="46" name="Group 38"/>
          <p:cNvGrpSpPr/>
          <p:nvPr/>
        </p:nvGrpSpPr>
        <p:grpSpPr>
          <a:xfrm>
            <a:off x="1835696" y="1925588"/>
            <a:ext cx="864096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47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48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3</a:t>
              </a: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. Ta emot produktdata / BIM-objekt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66" name="Elbow Connector 2"/>
          <p:cNvCxnSpPr>
            <a:endCxn id="21" idx="1"/>
          </p:cNvCxnSpPr>
          <p:nvPr/>
        </p:nvCxnSpPr>
        <p:spPr>
          <a:xfrm>
            <a:off x="4716016" y="2141539"/>
            <a:ext cx="660676" cy="5464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2"/>
          <p:cNvCxnSpPr>
            <a:stCxn id="44" idx="0"/>
            <a:endCxn id="74" idx="1"/>
          </p:cNvCxnSpPr>
          <p:nvPr/>
        </p:nvCxnSpPr>
        <p:spPr>
          <a:xfrm rot="16200000" flipV="1">
            <a:off x="3204127" y="3003521"/>
            <a:ext cx="1505320" cy="65717"/>
          </a:xfrm>
          <a:prstGeom prst="bentConnector4">
            <a:avLst>
              <a:gd name="adj1" fmla="val 40579"/>
              <a:gd name="adj2" fmla="val 672974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2"/>
          <p:cNvCxnSpPr>
            <a:stCxn id="77" idx="0"/>
            <a:endCxn id="61" idx="3"/>
          </p:cNvCxnSpPr>
          <p:nvPr/>
        </p:nvCxnSpPr>
        <p:spPr>
          <a:xfrm rot="16200000" flipV="1">
            <a:off x="1806409" y="4644817"/>
            <a:ext cx="849678" cy="425946"/>
          </a:xfrm>
          <a:prstGeom prst="bentConnector2">
            <a:avLst/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77"/>
          <p:cNvSpPr txBox="1">
            <a:spLocks noChangeArrowheads="1"/>
          </p:cNvSpPr>
          <p:nvPr/>
        </p:nvSpPr>
        <p:spPr bwMode="auto">
          <a:xfrm>
            <a:off x="5467213" y="3741116"/>
            <a:ext cx="404812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Nej</a:t>
            </a:r>
          </a:p>
        </p:txBody>
      </p:sp>
      <p:sp>
        <p:nvSpPr>
          <p:cNvPr id="90" name="Flowchart: Decision 72"/>
          <p:cNvSpPr>
            <a:spLocks noChangeArrowheads="1"/>
          </p:cNvSpPr>
          <p:nvPr/>
        </p:nvSpPr>
        <p:spPr bwMode="auto">
          <a:xfrm>
            <a:off x="5292080" y="3443412"/>
            <a:ext cx="447675" cy="266700"/>
          </a:xfrm>
          <a:prstGeom prst="flowChartDecision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ts val="900"/>
              </a:lnSpc>
              <a:spcBef>
                <a:spcPct val="50000"/>
              </a:spcBef>
              <a:defRPr/>
            </a:pPr>
            <a:endParaRPr lang="sv-SE" sz="800" dirty="0">
              <a:latin typeface="+mn-lt"/>
              <a:cs typeface="+mn-cs"/>
            </a:endParaRPr>
          </a:p>
        </p:txBody>
      </p:sp>
      <p:sp>
        <p:nvSpPr>
          <p:cNvPr id="92" name="TextBox 77"/>
          <p:cNvSpPr txBox="1">
            <a:spLocks noChangeArrowheads="1"/>
          </p:cNvSpPr>
          <p:nvPr/>
        </p:nvSpPr>
        <p:spPr bwMode="auto">
          <a:xfrm>
            <a:off x="4991653" y="3591331"/>
            <a:ext cx="404813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Ja</a:t>
            </a:r>
          </a:p>
        </p:txBody>
      </p:sp>
      <p:grpSp>
        <p:nvGrpSpPr>
          <p:cNvPr id="72" name="Group 38"/>
          <p:cNvGrpSpPr/>
          <p:nvPr/>
        </p:nvGrpSpPr>
        <p:grpSpPr>
          <a:xfrm>
            <a:off x="3923928" y="1916832"/>
            <a:ext cx="779484" cy="650512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73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74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4</a:t>
              </a: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. </a:t>
              </a:r>
              <a:r>
                <a:rPr lang="sv-SE" sz="1000" dirty="0" err="1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Projek</a:t>
              </a: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-tera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sp>
        <p:nvSpPr>
          <p:cNvPr id="93" name="Isosceles Triangle 41"/>
          <p:cNvSpPr/>
          <p:nvPr/>
        </p:nvSpPr>
        <p:spPr>
          <a:xfrm rot="5400000">
            <a:off x="1443236" y="5412804"/>
            <a:ext cx="261938" cy="234950"/>
          </a:xfrm>
          <a:prstGeom prst="triangl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>
              <a:ln>
                <a:solidFill>
                  <a:srgbClr val="FF0000"/>
                </a:solidFill>
              </a:ln>
            </a:endParaRPr>
          </a:p>
        </p:txBody>
      </p:sp>
      <p:cxnSp>
        <p:nvCxnSpPr>
          <p:cNvPr id="94" name="Elbow Connector 2"/>
          <p:cNvCxnSpPr>
            <a:stCxn id="93" idx="0"/>
          </p:cNvCxnSpPr>
          <p:nvPr/>
        </p:nvCxnSpPr>
        <p:spPr>
          <a:xfrm flipV="1">
            <a:off x="1691680" y="5517232"/>
            <a:ext cx="492973" cy="1304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Pentagon 90"/>
          <p:cNvSpPr/>
          <p:nvPr/>
        </p:nvSpPr>
        <p:spPr>
          <a:xfrm>
            <a:off x="1259632" y="3531786"/>
            <a:ext cx="315912" cy="425450"/>
          </a:xfrm>
          <a:prstGeom prst="homePlate">
            <a:avLst/>
          </a:prstGeom>
          <a:solidFill>
            <a:schemeClr val="accent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99" name="Line Callout 1 (Accent Bar) 19"/>
          <p:cNvSpPr/>
          <p:nvPr/>
        </p:nvSpPr>
        <p:spPr bwMode="auto">
          <a:xfrm>
            <a:off x="408333" y="5241752"/>
            <a:ext cx="888516" cy="995560"/>
          </a:xfrm>
          <a:prstGeom prst="accentCallout1">
            <a:avLst>
              <a:gd name="adj1" fmla="val 26008"/>
              <a:gd name="adj2" fmla="val 99975"/>
              <a:gd name="adj3" fmla="val 28309"/>
              <a:gd name="adj4" fmla="val 118643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lIns="36000" tIns="0" rIns="36000" bIns="0"/>
          <a:lstStyle/>
          <a:p>
            <a:pPr marL="85725" indent="-85725" eaLnBrk="0" hangingPunct="0">
              <a:lnSpc>
                <a:spcPts val="9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sv-SE" sz="1000" b="0" dirty="0" smtClean="0">
                <a:solidFill>
                  <a:schemeClr val="tx1">
                    <a:lumMod val="50000"/>
                  </a:schemeClr>
                </a:solidFill>
              </a:rPr>
              <a:t>Input från extern process uppdatering av </a:t>
            </a:r>
            <a:r>
              <a:rPr lang="sv-SE" sz="1000" b="0" dirty="0" err="1" smtClean="0">
                <a:solidFill>
                  <a:schemeClr val="tx1">
                    <a:lumMod val="50000"/>
                  </a:schemeClr>
                </a:solidFill>
              </a:rPr>
              <a:t>produkt-data</a:t>
            </a:r>
            <a:endParaRPr lang="sv-SE" sz="1000" b="0" dirty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 marL="85725" indent="-85725" algn="ctr" eaLnBrk="0" hangingPunct="0">
              <a:lnSpc>
                <a:spcPts val="9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sv-SE" sz="1000" b="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cxnSp>
        <p:nvCxnSpPr>
          <p:cNvPr id="63" name="Elbow Connector 2"/>
          <p:cNvCxnSpPr>
            <a:stCxn id="90" idx="2"/>
            <a:endCxn id="67" idx="1"/>
          </p:cNvCxnSpPr>
          <p:nvPr/>
        </p:nvCxnSpPr>
        <p:spPr>
          <a:xfrm rot="16200000" flipH="1">
            <a:off x="5244300" y="3981729"/>
            <a:ext cx="1397719" cy="85448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2"/>
          <p:cNvCxnSpPr>
            <a:stCxn id="78" idx="3"/>
            <a:endCxn id="75" idx="3"/>
          </p:cNvCxnSpPr>
          <p:nvPr/>
        </p:nvCxnSpPr>
        <p:spPr>
          <a:xfrm flipH="1" flipV="1">
            <a:off x="2397580" y="3123297"/>
            <a:ext cx="469912" cy="2438681"/>
          </a:xfrm>
          <a:prstGeom prst="bentConnector3">
            <a:avLst>
              <a:gd name="adj1" fmla="val -48647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38"/>
          <p:cNvGrpSpPr/>
          <p:nvPr/>
        </p:nvGrpSpPr>
        <p:grpSpPr>
          <a:xfrm>
            <a:off x="1171691" y="4153602"/>
            <a:ext cx="846608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60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61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3. Ta emot produktdata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sp>
        <p:nvSpPr>
          <p:cNvPr id="65" name="Platshållare för bildnummer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F64A7-CB9E-4D9A-A360-3267D160C419}" type="slidenum">
              <a:rPr lang="sv-SE" smtClean="0"/>
              <a:pPr>
                <a:defRPr/>
              </a:pPr>
              <a:t>11</a:t>
            </a:fld>
            <a:endParaRPr lang="sv-SE"/>
          </a:p>
        </p:txBody>
      </p:sp>
      <p:grpSp>
        <p:nvGrpSpPr>
          <p:cNvPr id="16" name="Grupp 15"/>
          <p:cNvGrpSpPr/>
          <p:nvPr/>
        </p:nvGrpSpPr>
        <p:grpSpPr>
          <a:xfrm>
            <a:off x="408333" y="2021459"/>
            <a:ext cx="955387" cy="595491"/>
            <a:chOff x="3935962" y="4941096"/>
            <a:chExt cx="1053935" cy="720152"/>
          </a:xfrm>
        </p:grpSpPr>
        <p:sp>
          <p:nvSpPr>
            <p:cNvPr id="69" name="Freeform 9"/>
            <p:cNvSpPr>
              <a:spLocks/>
            </p:cNvSpPr>
            <p:nvPr/>
          </p:nvSpPr>
          <p:spPr bwMode="auto">
            <a:xfrm>
              <a:off x="4048105" y="4941096"/>
              <a:ext cx="829835" cy="720152"/>
            </a:xfrm>
            <a:custGeom>
              <a:avLst/>
              <a:gdLst>
                <a:gd name="T0" fmla="*/ 207 w 1245"/>
                <a:gd name="T1" fmla="*/ 188 h 902"/>
                <a:gd name="T2" fmla="*/ 248 w 1245"/>
                <a:gd name="T3" fmla="*/ 143 h 902"/>
                <a:gd name="T4" fmla="*/ 304 w 1245"/>
                <a:gd name="T5" fmla="*/ 118 h 902"/>
                <a:gd name="T6" fmla="*/ 385 w 1245"/>
                <a:gd name="T7" fmla="*/ 104 h 902"/>
                <a:gd name="T8" fmla="*/ 475 w 1245"/>
                <a:gd name="T9" fmla="*/ 119 h 902"/>
                <a:gd name="T10" fmla="*/ 524 w 1245"/>
                <a:gd name="T11" fmla="*/ 89 h 902"/>
                <a:gd name="T12" fmla="*/ 583 w 1245"/>
                <a:gd name="T13" fmla="*/ 32 h 902"/>
                <a:gd name="T14" fmla="*/ 679 w 1245"/>
                <a:gd name="T15" fmla="*/ 0 h 902"/>
                <a:gd name="T16" fmla="*/ 777 w 1245"/>
                <a:gd name="T17" fmla="*/ 6 h 902"/>
                <a:gd name="T18" fmla="*/ 868 w 1245"/>
                <a:gd name="T19" fmla="*/ 51 h 902"/>
                <a:gd name="T20" fmla="*/ 915 w 1245"/>
                <a:gd name="T21" fmla="*/ 105 h 902"/>
                <a:gd name="T22" fmla="*/ 956 w 1245"/>
                <a:gd name="T23" fmla="*/ 129 h 902"/>
                <a:gd name="T24" fmla="*/ 1034 w 1245"/>
                <a:gd name="T25" fmla="*/ 143 h 902"/>
                <a:gd name="T26" fmla="*/ 1088 w 1245"/>
                <a:gd name="T27" fmla="*/ 198 h 902"/>
                <a:gd name="T28" fmla="*/ 1094 w 1245"/>
                <a:gd name="T29" fmla="*/ 259 h 902"/>
                <a:gd name="T30" fmla="*/ 1141 w 1245"/>
                <a:gd name="T31" fmla="*/ 262 h 902"/>
                <a:gd name="T32" fmla="*/ 1188 w 1245"/>
                <a:gd name="T33" fmla="*/ 288 h 902"/>
                <a:gd name="T34" fmla="*/ 1215 w 1245"/>
                <a:gd name="T35" fmla="*/ 316 h 902"/>
                <a:gd name="T36" fmla="*/ 1234 w 1245"/>
                <a:gd name="T37" fmla="*/ 360 h 902"/>
                <a:gd name="T38" fmla="*/ 1233 w 1245"/>
                <a:gd name="T39" fmla="*/ 398 h 902"/>
                <a:gd name="T40" fmla="*/ 1234 w 1245"/>
                <a:gd name="T41" fmla="*/ 448 h 902"/>
                <a:gd name="T42" fmla="*/ 1243 w 1245"/>
                <a:gd name="T43" fmla="*/ 495 h 902"/>
                <a:gd name="T44" fmla="*/ 1231 w 1245"/>
                <a:gd name="T45" fmla="*/ 544 h 902"/>
                <a:gd name="T46" fmla="*/ 1235 w 1245"/>
                <a:gd name="T47" fmla="*/ 596 h 902"/>
                <a:gd name="T48" fmla="*/ 1244 w 1245"/>
                <a:gd name="T49" fmla="*/ 644 h 902"/>
                <a:gd name="T50" fmla="*/ 1229 w 1245"/>
                <a:gd name="T51" fmla="*/ 702 h 902"/>
                <a:gd name="T52" fmla="*/ 1192 w 1245"/>
                <a:gd name="T53" fmla="*/ 744 h 902"/>
                <a:gd name="T54" fmla="*/ 1116 w 1245"/>
                <a:gd name="T55" fmla="*/ 773 h 902"/>
                <a:gd name="T56" fmla="*/ 1057 w 1245"/>
                <a:gd name="T57" fmla="*/ 755 h 902"/>
                <a:gd name="T58" fmla="*/ 1023 w 1245"/>
                <a:gd name="T59" fmla="*/ 795 h 902"/>
                <a:gd name="T60" fmla="*/ 981 w 1245"/>
                <a:gd name="T61" fmla="*/ 820 h 902"/>
                <a:gd name="T62" fmla="*/ 919 w 1245"/>
                <a:gd name="T63" fmla="*/ 837 h 902"/>
                <a:gd name="T64" fmla="*/ 847 w 1245"/>
                <a:gd name="T65" fmla="*/ 826 h 902"/>
                <a:gd name="T66" fmla="*/ 798 w 1245"/>
                <a:gd name="T67" fmla="*/ 838 h 902"/>
                <a:gd name="T68" fmla="*/ 759 w 1245"/>
                <a:gd name="T69" fmla="*/ 870 h 902"/>
                <a:gd name="T70" fmla="*/ 703 w 1245"/>
                <a:gd name="T71" fmla="*/ 887 h 902"/>
                <a:gd name="T72" fmla="*/ 650 w 1245"/>
                <a:gd name="T73" fmla="*/ 883 h 902"/>
                <a:gd name="T74" fmla="*/ 600 w 1245"/>
                <a:gd name="T75" fmla="*/ 852 h 902"/>
                <a:gd name="T76" fmla="*/ 563 w 1245"/>
                <a:gd name="T77" fmla="*/ 883 h 902"/>
                <a:gd name="T78" fmla="*/ 510 w 1245"/>
                <a:gd name="T79" fmla="*/ 901 h 902"/>
                <a:gd name="T80" fmla="*/ 442 w 1245"/>
                <a:gd name="T81" fmla="*/ 890 h 902"/>
                <a:gd name="T82" fmla="*/ 392 w 1245"/>
                <a:gd name="T83" fmla="*/ 850 h 902"/>
                <a:gd name="T84" fmla="*/ 351 w 1245"/>
                <a:gd name="T85" fmla="*/ 834 h 902"/>
                <a:gd name="T86" fmla="*/ 286 w 1245"/>
                <a:gd name="T87" fmla="*/ 838 h 902"/>
                <a:gd name="T88" fmla="*/ 233 w 1245"/>
                <a:gd name="T89" fmla="*/ 812 h 902"/>
                <a:gd name="T90" fmla="*/ 196 w 1245"/>
                <a:gd name="T91" fmla="*/ 770 h 902"/>
                <a:gd name="T92" fmla="*/ 174 w 1245"/>
                <a:gd name="T93" fmla="*/ 750 h 902"/>
                <a:gd name="T94" fmla="*/ 116 w 1245"/>
                <a:gd name="T95" fmla="*/ 744 h 902"/>
                <a:gd name="T96" fmla="*/ 61 w 1245"/>
                <a:gd name="T97" fmla="*/ 705 h 902"/>
                <a:gd name="T98" fmla="*/ 31 w 1245"/>
                <a:gd name="T99" fmla="*/ 644 h 902"/>
                <a:gd name="T100" fmla="*/ 28 w 1245"/>
                <a:gd name="T101" fmla="*/ 572 h 902"/>
                <a:gd name="T102" fmla="*/ 17 w 1245"/>
                <a:gd name="T103" fmla="*/ 504 h 902"/>
                <a:gd name="T104" fmla="*/ 0 w 1245"/>
                <a:gd name="T105" fmla="*/ 439 h 902"/>
                <a:gd name="T106" fmla="*/ 8 w 1245"/>
                <a:gd name="T107" fmla="*/ 366 h 902"/>
                <a:gd name="T108" fmla="*/ 47 w 1245"/>
                <a:gd name="T109" fmla="*/ 308 h 902"/>
                <a:gd name="T110" fmla="*/ 103 w 1245"/>
                <a:gd name="T111" fmla="*/ 262 h 902"/>
                <a:gd name="T112" fmla="*/ 179 w 1245"/>
                <a:gd name="T113" fmla="*/ 240 h 902"/>
                <a:gd name="T114" fmla="*/ 197 w 1245"/>
                <a:gd name="T115" fmla="*/ 213 h 90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245"/>
                <a:gd name="T175" fmla="*/ 0 h 902"/>
                <a:gd name="T176" fmla="*/ 1245 w 1245"/>
                <a:gd name="T177" fmla="*/ 902 h 90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245" h="902">
                  <a:moveTo>
                    <a:pt x="197" y="213"/>
                  </a:moveTo>
                  <a:lnTo>
                    <a:pt x="207" y="188"/>
                  </a:lnTo>
                  <a:lnTo>
                    <a:pt x="223" y="163"/>
                  </a:lnTo>
                  <a:lnTo>
                    <a:pt x="248" y="143"/>
                  </a:lnTo>
                  <a:lnTo>
                    <a:pt x="280" y="126"/>
                  </a:lnTo>
                  <a:lnTo>
                    <a:pt x="304" y="118"/>
                  </a:lnTo>
                  <a:lnTo>
                    <a:pt x="337" y="108"/>
                  </a:lnTo>
                  <a:lnTo>
                    <a:pt x="385" y="104"/>
                  </a:lnTo>
                  <a:lnTo>
                    <a:pt x="431" y="108"/>
                  </a:lnTo>
                  <a:lnTo>
                    <a:pt x="475" y="119"/>
                  </a:lnTo>
                  <a:lnTo>
                    <a:pt x="506" y="131"/>
                  </a:lnTo>
                  <a:lnTo>
                    <a:pt x="524" y="89"/>
                  </a:lnTo>
                  <a:lnTo>
                    <a:pt x="549" y="58"/>
                  </a:lnTo>
                  <a:lnTo>
                    <a:pt x="583" y="32"/>
                  </a:lnTo>
                  <a:lnTo>
                    <a:pt x="625" y="14"/>
                  </a:lnTo>
                  <a:lnTo>
                    <a:pt x="679" y="0"/>
                  </a:lnTo>
                  <a:lnTo>
                    <a:pt x="730" y="0"/>
                  </a:lnTo>
                  <a:lnTo>
                    <a:pt x="777" y="6"/>
                  </a:lnTo>
                  <a:lnTo>
                    <a:pt x="829" y="22"/>
                  </a:lnTo>
                  <a:lnTo>
                    <a:pt x="868" y="51"/>
                  </a:lnTo>
                  <a:lnTo>
                    <a:pt x="896" y="79"/>
                  </a:lnTo>
                  <a:lnTo>
                    <a:pt x="915" y="105"/>
                  </a:lnTo>
                  <a:lnTo>
                    <a:pt x="919" y="140"/>
                  </a:lnTo>
                  <a:lnTo>
                    <a:pt x="956" y="129"/>
                  </a:lnTo>
                  <a:lnTo>
                    <a:pt x="999" y="132"/>
                  </a:lnTo>
                  <a:lnTo>
                    <a:pt x="1034" y="143"/>
                  </a:lnTo>
                  <a:lnTo>
                    <a:pt x="1065" y="167"/>
                  </a:lnTo>
                  <a:lnTo>
                    <a:pt x="1088" y="198"/>
                  </a:lnTo>
                  <a:lnTo>
                    <a:pt x="1097" y="234"/>
                  </a:lnTo>
                  <a:lnTo>
                    <a:pt x="1094" y="259"/>
                  </a:lnTo>
                  <a:lnTo>
                    <a:pt x="1116" y="256"/>
                  </a:lnTo>
                  <a:lnTo>
                    <a:pt x="1141" y="262"/>
                  </a:lnTo>
                  <a:lnTo>
                    <a:pt x="1167" y="275"/>
                  </a:lnTo>
                  <a:lnTo>
                    <a:pt x="1188" y="288"/>
                  </a:lnTo>
                  <a:lnTo>
                    <a:pt x="1202" y="300"/>
                  </a:lnTo>
                  <a:lnTo>
                    <a:pt x="1215" y="316"/>
                  </a:lnTo>
                  <a:lnTo>
                    <a:pt x="1228" y="335"/>
                  </a:lnTo>
                  <a:lnTo>
                    <a:pt x="1234" y="360"/>
                  </a:lnTo>
                  <a:lnTo>
                    <a:pt x="1235" y="378"/>
                  </a:lnTo>
                  <a:lnTo>
                    <a:pt x="1233" y="398"/>
                  </a:lnTo>
                  <a:lnTo>
                    <a:pt x="1224" y="422"/>
                  </a:lnTo>
                  <a:lnTo>
                    <a:pt x="1234" y="448"/>
                  </a:lnTo>
                  <a:lnTo>
                    <a:pt x="1240" y="470"/>
                  </a:lnTo>
                  <a:lnTo>
                    <a:pt x="1243" y="495"/>
                  </a:lnTo>
                  <a:lnTo>
                    <a:pt x="1235" y="525"/>
                  </a:lnTo>
                  <a:lnTo>
                    <a:pt x="1231" y="544"/>
                  </a:lnTo>
                  <a:lnTo>
                    <a:pt x="1217" y="566"/>
                  </a:lnTo>
                  <a:lnTo>
                    <a:pt x="1235" y="596"/>
                  </a:lnTo>
                  <a:lnTo>
                    <a:pt x="1243" y="616"/>
                  </a:lnTo>
                  <a:lnTo>
                    <a:pt x="1244" y="644"/>
                  </a:lnTo>
                  <a:lnTo>
                    <a:pt x="1240" y="670"/>
                  </a:lnTo>
                  <a:lnTo>
                    <a:pt x="1229" y="702"/>
                  </a:lnTo>
                  <a:lnTo>
                    <a:pt x="1215" y="724"/>
                  </a:lnTo>
                  <a:lnTo>
                    <a:pt x="1192" y="744"/>
                  </a:lnTo>
                  <a:lnTo>
                    <a:pt x="1155" y="765"/>
                  </a:lnTo>
                  <a:lnTo>
                    <a:pt x="1116" y="773"/>
                  </a:lnTo>
                  <a:lnTo>
                    <a:pt x="1079" y="766"/>
                  </a:lnTo>
                  <a:lnTo>
                    <a:pt x="1057" y="755"/>
                  </a:lnTo>
                  <a:lnTo>
                    <a:pt x="1040" y="778"/>
                  </a:lnTo>
                  <a:lnTo>
                    <a:pt x="1023" y="795"/>
                  </a:lnTo>
                  <a:lnTo>
                    <a:pt x="1009" y="806"/>
                  </a:lnTo>
                  <a:lnTo>
                    <a:pt x="981" y="820"/>
                  </a:lnTo>
                  <a:lnTo>
                    <a:pt x="956" y="830"/>
                  </a:lnTo>
                  <a:lnTo>
                    <a:pt x="919" y="837"/>
                  </a:lnTo>
                  <a:lnTo>
                    <a:pt x="883" y="836"/>
                  </a:lnTo>
                  <a:lnTo>
                    <a:pt x="847" y="826"/>
                  </a:lnTo>
                  <a:lnTo>
                    <a:pt x="816" y="810"/>
                  </a:lnTo>
                  <a:lnTo>
                    <a:pt x="798" y="838"/>
                  </a:lnTo>
                  <a:lnTo>
                    <a:pt x="780" y="855"/>
                  </a:lnTo>
                  <a:lnTo>
                    <a:pt x="759" y="870"/>
                  </a:lnTo>
                  <a:lnTo>
                    <a:pt x="733" y="883"/>
                  </a:lnTo>
                  <a:lnTo>
                    <a:pt x="703" y="887"/>
                  </a:lnTo>
                  <a:lnTo>
                    <a:pt x="676" y="887"/>
                  </a:lnTo>
                  <a:lnTo>
                    <a:pt x="650" y="883"/>
                  </a:lnTo>
                  <a:lnTo>
                    <a:pt x="619" y="866"/>
                  </a:lnTo>
                  <a:lnTo>
                    <a:pt x="600" y="852"/>
                  </a:lnTo>
                  <a:lnTo>
                    <a:pt x="583" y="870"/>
                  </a:lnTo>
                  <a:lnTo>
                    <a:pt x="563" y="883"/>
                  </a:lnTo>
                  <a:lnTo>
                    <a:pt x="543" y="892"/>
                  </a:lnTo>
                  <a:lnTo>
                    <a:pt x="510" y="901"/>
                  </a:lnTo>
                  <a:lnTo>
                    <a:pt x="477" y="899"/>
                  </a:lnTo>
                  <a:lnTo>
                    <a:pt x="442" y="890"/>
                  </a:lnTo>
                  <a:lnTo>
                    <a:pt x="417" y="875"/>
                  </a:lnTo>
                  <a:lnTo>
                    <a:pt x="392" y="850"/>
                  </a:lnTo>
                  <a:lnTo>
                    <a:pt x="377" y="826"/>
                  </a:lnTo>
                  <a:lnTo>
                    <a:pt x="351" y="834"/>
                  </a:lnTo>
                  <a:lnTo>
                    <a:pt x="322" y="841"/>
                  </a:lnTo>
                  <a:lnTo>
                    <a:pt x="286" y="838"/>
                  </a:lnTo>
                  <a:lnTo>
                    <a:pt x="256" y="827"/>
                  </a:lnTo>
                  <a:lnTo>
                    <a:pt x="233" y="812"/>
                  </a:lnTo>
                  <a:lnTo>
                    <a:pt x="212" y="795"/>
                  </a:lnTo>
                  <a:lnTo>
                    <a:pt x="196" y="770"/>
                  </a:lnTo>
                  <a:lnTo>
                    <a:pt x="193" y="744"/>
                  </a:lnTo>
                  <a:lnTo>
                    <a:pt x="174" y="750"/>
                  </a:lnTo>
                  <a:lnTo>
                    <a:pt x="146" y="752"/>
                  </a:lnTo>
                  <a:lnTo>
                    <a:pt x="116" y="744"/>
                  </a:lnTo>
                  <a:lnTo>
                    <a:pt x="83" y="728"/>
                  </a:lnTo>
                  <a:lnTo>
                    <a:pt x="61" y="705"/>
                  </a:lnTo>
                  <a:lnTo>
                    <a:pt x="42" y="674"/>
                  </a:lnTo>
                  <a:lnTo>
                    <a:pt x="31" y="644"/>
                  </a:lnTo>
                  <a:lnTo>
                    <a:pt x="28" y="601"/>
                  </a:lnTo>
                  <a:lnTo>
                    <a:pt x="28" y="572"/>
                  </a:lnTo>
                  <a:lnTo>
                    <a:pt x="38" y="529"/>
                  </a:lnTo>
                  <a:lnTo>
                    <a:pt x="17" y="504"/>
                  </a:lnTo>
                  <a:lnTo>
                    <a:pt x="5" y="473"/>
                  </a:lnTo>
                  <a:lnTo>
                    <a:pt x="0" y="439"/>
                  </a:lnTo>
                  <a:lnTo>
                    <a:pt x="0" y="404"/>
                  </a:lnTo>
                  <a:lnTo>
                    <a:pt x="8" y="366"/>
                  </a:lnTo>
                  <a:lnTo>
                    <a:pt x="22" y="338"/>
                  </a:lnTo>
                  <a:lnTo>
                    <a:pt x="47" y="308"/>
                  </a:lnTo>
                  <a:lnTo>
                    <a:pt x="72" y="284"/>
                  </a:lnTo>
                  <a:lnTo>
                    <a:pt x="103" y="262"/>
                  </a:lnTo>
                  <a:lnTo>
                    <a:pt x="142" y="247"/>
                  </a:lnTo>
                  <a:lnTo>
                    <a:pt x="179" y="240"/>
                  </a:lnTo>
                  <a:lnTo>
                    <a:pt x="196" y="236"/>
                  </a:lnTo>
                  <a:lnTo>
                    <a:pt x="197" y="213"/>
                  </a:lnTo>
                </a:path>
              </a:pathLst>
            </a:custGeom>
            <a:solidFill>
              <a:srgbClr val="C8E5FF"/>
            </a:solidFill>
            <a:ln w="12700" cap="rnd">
              <a:noFill/>
              <a:round/>
              <a:headEnd/>
              <a:tailEnd/>
            </a:ln>
            <a:effectLst>
              <a:outerShdw dist="53861" dir="4860046" algn="ctr" rotWithShape="0">
                <a:schemeClr val="tx1">
                  <a:alpha val="50000"/>
                </a:schemeClr>
              </a:outerShdw>
            </a:effectLst>
          </p:spPr>
          <p:txBody>
            <a:bodyPr wrap="none" lIns="75746" tIns="37873" rIns="75746" bIns="37873"/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  <a:defRPr/>
              </a:pPr>
              <a:endParaRPr lang="sv-SE" sz="2800" b="0">
                <a:latin typeface="Times New Roman" pitchFamily="18" charset="0"/>
              </a:endParaRPr>
            </a:p>
          </p:txBody>
        </p:sp>
        <p:sp>
          <p:nvSpPr>
            <p:cNvPr id="70" name="Rektangel 69"/>
            <p:cNvSpPr/>
            <p:nvPr/>
          </p:nvSpPr>
          <p:spPr>
            <a:xfrm>
              <a:off x="3935962" y="5078615"/>
              <a:ext cx="1053935" cy="4230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sv-SE" sz="1100" dirty="0" smtClean="0"/>
                <a:t>BIM-katalog</a:t>
              </a:r>
              <a:endParaRPr lang="sv-SE" sz="1100" dirty="0"/>
            </a:p>
          </p:txBody>
        </p:sp>
      </p:grpSp>
      <p:cxnSp>
        <p:nvCxnSpPr>
          <p:cNvPr id="71" name="Elbow Connector 2"/>
          <p:cNvCxnSpPr>
            <a:endCxn id="48" idx="1"/>
          </p:cNvCxnSpPr>
          <p:nvPr/>
        </p:nvCxnSpPr>
        <p:spPr>
          <a:xfrm>
            <a:off x="1296849" y="2204936"/>
            <a:ext cx="538847" cy="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38"/>
          <p:cNvGrpSpPr/>
          <p:nvPr/>
        </p:nvGrpSpPr>
        <p:grpSpPr>
          <a:xfrm>
            <a:off x="2020908" y="5282629"/>
            <a:ext cx="846608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77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78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2</a:t>
              </a: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. Skapa produktdata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68" name="Elbow Connector 2"/>
          <p:cNvCxnSpPr>
            <a:stCxn id="75" idx="1"/>
          </p:cNvCxnSpPr>
          <p:nvPr/>
        </p:nvCxnSpPr>
        <p:spPr>
          <a:xfrm rot="10800000">
            <a:off x="1296851" y="2567345"/>
            <a:ext cx="653054" cy="55595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2"/>
          <p:cNvCxnSpPr>
            <a:stCxn id="47" idx="0"/>
            <a:endCxn id="73" idx="0"/>
          </p:cNvCxnSpPr>
          <p:nvPr/>
        </p:nvCxnSpPr>
        <p:spPr>
          <a:xfrm rot="5400000" flipH="1" flipV="1">
            <a:off x="3286337" y="898248"/>
            <a:ext cx="8756" cy="2045925"/>
          </a:xfrm>
          <a:prstGeom prst="bentConnector3">
            <a:avLst>
              <a:gd name="adj1" fmla="val 2710781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Flowchart: Decision 72"/>
          <p:cNvSpPr>
            <a:spLocks noChangeArrowheads="1"/>
          </p:cNvSpPr>
          <p:nvPr/>
        </p:nvSpPr>
        <p:spPr bwMode="auto">
          <a:xfrm>
            <a:off x="1949905" y="2989947"/>
            <a:ext cx="447675" cy="266700"/>
          </a:xfrm>
          <a:prstGeom prst="flowChartDecision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ts val="900"/>
              </a:lnSpc>
              <a:spcBef>
                <a:spcPct val="50000"/>
              </a:spcBef>
              <a:defRPr/>
            </a:pPr>
            <a:endParaRPr lang="sv-SE" sz="800" dirty="0">
              <a:latin typeface="+mn-lt"/>
              <a:cs typeface="+mn-cs"/>
            </a:endParaRPr>
          </a:p>
        </p:txBody>
      </p:sp>
      <p:sp>
        <p:nvSpPr>
          <p:cNvPr id="82" name="TextBox 73"/>
          <p:cNvSpPr txBox="1">
            <a:spLocks noChangeArrowheads="1"/>
          </p:cNvSpPr>
          <p:nvPr/>
        </p:nvSpPr>
        <p:spPr bwMode="auto">
          <a:xfrm>
            <a:off x="1458763" y="3140968"/>
            <a:ext cx="6649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 smtClean="0"/>
              <a:t>Används BIM-tjänst?</a:t>
            </a:r>
            <a:endParaRPr lang="sv-SE" sz="1000" b="0" dirty="0"/>
          </a:p>
        </p:txBody>
      </p:sp>
      <p:cxnSp>
        <p:nvCxnSpPr>
          <p:cNvPr id="84" name="Elbow Connector 2"/>
          <p:cNvCxnSpPr>
            <a:stCxn id="60" idx="0"/>
            <a:endCxn id="75" idx="2"/>
          </p:cNvCxnSpPr>
          <p:nvPr/>
        </p:nvCxnSpPr>
        <p:spPr>
          <a:xfrm rot="5400000" flipH="1" flipV="1">
            <a:off x="1435896" y="3415756"/>
            <a:ext cx="896955" cy="578739"/>
          </a:xfrm>
          <a:prstGeom prst="bentConnector3">
            <a:avLst>
              <a:gd name="adj1" fmla="val 19318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77"/>
          <p:cNvSpPr txBox="1">
            <a:spLocks noChangeArrowheads="1"/>
          </p:cNvSpPr>
          <p:nvPr/>
        </p:nvSpPr>
        <p:spPr bwMode="auto">
          <a:xfrm>
            <a:off x="2130683" y="2838781"/>
            <a:ext cx="404812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Nej</a:t>
            </a:r>
          </a:p>
        </p:txBody>
      </p:sp>
      <p:sp>
        <p:nvSpPr>
          <p:cNvPr id="86" name="TextBox 77"/>
          <p:cNvSpPr txBox="1">
            <a:spLocks noChangeArrowheads="1"/>
          </p:cNvSpPr>
          <p:nvPr/>
        </p:nvSpPr>
        <p:spPr bwMode="auto">
          <a:xfrm>
            <a:off x="1613486" y="2993208"/>
            <a:ext cx="404813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Ja</a:t>
            </a:r>
          </a:p>
        </p:txBody>
      </p:sp>
      <p:cxnSp>
        <p:nvCxnSpPr>
          <p:cNvPr id="87" name="Elbow Connector 2"/>
          <p:cNvCxnSpPr>
            <a:stCxn id="75" idx="0"/>
            <a:endCxn id="48" idx="2"/>
          </p:cNvCxnSpPr>
          <p:nvPr/>
        </p:nvCxnSpPr>
        <p:spPr>
          <a:xfrm rot="5400000" flipH="1" flipV="1">
            <a:off x="1936208" y="2658424"/>
            <a:ext cx="569059" cy="9398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73"/>
          <p:cNvSpPr txBox="1">
            <a:spLocks noChangeArrowheads="1"/>
          </p:cNvSpPr>
          <p:nvPr/>
        </p:nvSpPr>
        <p:spPr bwMode="auto">
          <a:xfrm>
            <a:off x="4630581" y="3215212"/>
            <a:ext cx="8340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 smtClean="0"/>
              <a:t>Behov av mer projektering?</a:t>
            </a:r>
            <a:endParaRPr lang="sv-SE" sz="1000" b="0" dirty="0"/>
          </a:p>
        </p:txBody>
      </p:sp>
      <p:cxnSp>
        <p:nvCxnSpPr>
          <p:cNvPr id="100" name="Elbow Connector 2"/>
          <p:cNvCxnSpPr>
            <a:stCxn id="90" idx="1"/>
            <a:endCxn id="74" idx="2"/>
          </p:cNvCxnSpPr>
          <p:nvPr/>
        </p:nvCxnSpPr>
        <p:spPr>
          <a:xfrm rot="10800000">
            <a:off x="4313660" y="2567344"/>
            <a:ext cx="978421" cy="1009418"/>
          </a:xfrm>
          <a:prstGeom prst="bentConnector2">
            <a:avLst/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55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323850" y="549275"/>
            <a:ext cx="7224713" cy="492125"/>
          </a:xfrm>
        </p:spPr>
        <p:txBody>
          <a:bodyPr/>
          <a:lstStyle/>
          <a:p>
            <a:pPr eaLnBrk="1" hangingPunct="1"/>
            <a:r>
              <a:rPr lang="sv-SE" dirty="0" smtClean="0"/>
              <a:t>Beskrivning av </a:t>
            </a:r>
            <a:r>
              <a:rPr lang="sv-SE" dirty="0"/>
              <a:t>d</a:t>
            </a:r>
            <a:r>
              <a:rPr lang="sv-SE" dirty="0" smtClean="0"/>
              <a:t>elprocess projektering</a:t>
            </a:r>
            <a:endParaRPr lang="sv-SE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0499" name="Group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503934"/>
              </p:ext>
            </p:extLst>
          </p:nvPr>
        </p:nvGraphicFramePr>
        <p:xfrm>
          <a:off x="395536" y="1700808"/>
          <a:ext cx="7934325" cy="3996715"/>
        </p:xfrm>
        <a:graphic>
          <a:graphicData uri="http://schemas.openxmlformats.org/drawingml/2006/table">
            <a:tbl>
              <a:tblPr/>
              <a:tblGrid>
                <a:gridCol w="1335087"/>
                <a:gridCol w="1038225"/>
                <a:gridCol w="1282700"/>
                <a:gridCol w="1757363"/>
                <a:gridCol w="2520950"/>
              </a:tblGrid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Steg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Ansvarig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Input (viktigaste)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Output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Kommentar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Ta emot artikeldata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Nya eller ändrade artiklar med tillhörande egenskaper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Artikeldata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BIM eller CAD-objekt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 skickar artikeldata och ritningsobjekt till kund/projektör/BIM-tjänst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Blir underlag för arkitekter, konstruktörer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Tillhandahålla </a:t>
                      </a:r>
                      <a:r>
                        <a:rPr kumimoji="0" lang="sv-SE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projekterings-anvisning</a:t>
                      </a:r>
                      <a:endParaRPr kumimoji="0" lang="sv-SE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Entreprenör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Ramavtal med leverantörer och projektörer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Nytt projekt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Beställarkrav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Anvisade leverantörer och produkter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Anvisning om vilka produkter/leverantörer som är  aktuella för projektet 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Säkerställer att  avtalsleverantörer och deras produkter används i projekteringen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Säkerställer logistikprocessens krav  på projekteringen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Rita, specificera, mängda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Projektör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Anvisningar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Artikeldata och objekt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Logistikdata (och mycket annat) klart i CAD-system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Projektör har kopplats samman artikeldata med det aktuella byggprojektet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4. Skapa logistikdata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Projektör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Artikeldata, ritningar och anvisning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Gränssnitt med logistikdata för entreprenör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Projektörer ritar/specificerar artiklar på ritningar och annat underlag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Logistikdata, t.ex. destinationer inne på byggarbetsplatsen finns för artiklar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Projektörs system har gränssnitt för att skicka logistikdata enligt standard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5. Ta emot och uppdatera system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Entreprenör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Logistikdata enligt standardgränssnitt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Uppdaterat logistiksystem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Logistikdata läses in i aktuellt system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Logistikdata kompletteras, t.ex. från APD-plan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Om ej godkänt uppdateras projekterings-anvisning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EF959-0213-4905-AFF9-D0BC00AA9C48}" type="slidenum">
              <a:rPr lang="sv-SE" smtClean="0"/>
              <a:pPr>
                <a:defRPr/>
              </a:pPr>
              <a:t>12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latshållare för bildnummer 6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fld id="{79F8DD1F-624D-48E4-B53D-2E65D4684CA9}" type="slidenum">
              <a:rPr lang="en-US" sz="1200" b="0">
                <a:solidFill>
                  <a:schemeClr val="bg1"/>
                </a:solidFill>
                <a:cs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13</a:t>
            </a:fld>
            <a:endParaRPr lang="en-US" sz="1200" b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5363" name="Rectangle 100"/>
          <p:cNvSpPr txBox="1">
            <a:spLocks noChangeArrowheads="1"/>
          </p:cNvSpPr>
          <p:nvPr/>
        </p:nvSpPr>
        <p:spPr bwMode="auto">
          <a:xfrm>
            <a:off x="228600" y="228600"/>
            <a:ext cx="8087816" cy="838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b"/>
          <a:lstStyle/>
          <a:p>
            <a:pPr defTabSz="762000"/>
            <a:r>
              <a:rPr lang="sv-SE" sz="2800" dirty="0" smtClean="0">
                <a:solidFill>
                  <a:schemeClr val="bg1"/>
                </a:solidFill>
              </a:rPr>
              <a:t>Inköpsprocessen</a:t>
            </a:r>
            <a:r>
              <a:rPr lang="sv-SE" sz="2800" dirty="0" smtClean="0">
                <a:solidFill>
                  <a:schemeClr val="bg1"/>
                </a:solidFill>
                <a:cs typeface="Arial" charset="0"/>
              </a:rPr>
              <a:t>, aktiviteter</a:t>
            </a:r>
            <a:endParaRPr lang="en-GB" sz="2800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15383" name="Picture 88" descr="C:\Users\Peter\AppData\Local\Microsoft\Windows\Temporary Internet Files\Content.IE5\VXSG3B6J\MP90040208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3072443"/>
            <a:ext cx="80803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" name="Picture 253" descr="2158096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2961526"/>
            <a:ext cx="72223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" name="Rektangel 151"/>
          <p:cNvSpPr>
            <a:spLocks noChangeArrowheads="1"/>
          </p:cNvSpPr>
          <p:nvPr/>
        </p:nvSpPr>
        <p:spPr bwMode="auto">
          <a:xfrm>
            <a:off x="1115616" y="2673494"/>
            <a:ext cx="21602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1400" dirty="0" smtClean="0">
                <a:solidFill>
                  <a:srgbClr val="2F74A6"/>
                </a:solidFill>
                <a:latin typeface="Verdana" pitchFamily="34" charset="0"/>
                <a:cs typeface="Arial" charset="0"/>
              </a:rPr>
              <a:t>Inköp entreprenör</a:t>
            </a:r>
          </a:p>
        </p:txBody>
      </p:sp>
      <p:sp>
        <p:nvSpPr>
          <p:cNvPr id="99" name="Line 93"/>
          <p:cNvSpPr>
            <a:spLocks noChangeShapeType="1"/>
          </p:cNvSpPr>
          <p:nvPr/>
        </p:nvSpPr>
        <p:spPr bwMode="auto">
          <a:xfrm flipH="1">
            <a:off x="3707904" y="3216459"/>
            <a:ext cx="714375" cy="0"/>
          </a:xfrm>
          <a:prstGeom prst="line">
            <a:avLst/>
          </a:prstGeom>
          <a:noFill/>
          <a:ln w="63500">
            <a:solidFill>
              <a:srgbClr val="800000"/>
            </a:solidFill>
            <a:round/>
            <a:headEnd type="triangle" w="sm" len="med"/>
            <a:tailEnd type="triangle" w="sm" len="med"/>
          </a:ln>
        </p:spPr>
        <p:txBody>
          <a:bodyPr/>
          <a:lstStyle/>
          <a:p>
            <a:endParaRPr lang="sv-SE"/>
          </a:p>
        </p:txBody>
      </p:sp>
      <p:sp>
        <p:nvSpPr>
          <p:cNvPr id="101" name="Rektangel 151"/>
          <p:cNvSpPr>
            <a:spLocks noChangeArrowheads="1"/>
          </p:cNvSpPr>
          <p:nvPr/>
        </p:nvSpPr>
        <p:spPr bwMode="auto">
          <a:xfrm>
            <a:off x="5868144" y="2712403"/>
            <a:ext cx="12961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1400" dirty="0" smtClean="0">
                <a:solidFill>
                  <a:srgbClr val="2F74A6"/>
                </a:solidFill>
                <a:latin typeface="Verdana" pitchFamily="34" charset="0"/>
                <a:cs typeface="Arial" charset="0"/>
              </a:rPr>
              <a:t>Leverantör</a:t>
            </a:r>
          </a:p>
        </p:txBody>
      </p:sp>
      <p:sp>
        <p:nvSpPr>
          <p:cNvPr id="115" name="Rektangel 106"/>
          <p:cNvSpPr>
            <a:spLocks noChangeArrowheads="1"/>
          </p:cNvSpPr>
          <p:nvPr/>
        </p:nvSpPr>
        <p:spPr bwMode="auto">
          <a:xfrm>
            <a:off x="1259632" y="3504491"/>
            <a:ext cx="129614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>
                <a:latin typeface="Verdana" pitchFamily="34" charset="0"/>
                <a:cs typeface="Arial" charset="0"/>
              </a:rPr>
              <a:t> </a:t>
            </a:r>
            <a:r>
              <a:rPr lang="sv-SE" sz="1200" b="0" dirty="0" smtClean="0">
                <a:latin typeface="Verdana" pitchFamily="34" charset="0"/>
                <a:cs typeface="Arial" charset="0"/>
              </a:rPr>
              <a:t>inköpsplan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  <a:cs typeface="Arial" charset="0"/>
              </a:rPr>
              <a:t> </a:t>
            </a:r>
            <a:r>
              <a:rPr lang="sv-SE" sz="1200" b="0" dirty="0" smtClean="0">
                <a:latin typeface="Verdana" pitchFamily="34" charset="0"/>
              </a:rPr>
              <a:t>förfrågan</a:t>
            </a:r>
            <a:endParaRPr lang="sv-SE" sz="1200" b="0" dirty="0" smtClean="0">
              <a:latin typeface="Verdana" pitchFamily="34" charset="0"/>
              <a:cs typeface="Arial" charset="0"/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  <a:cs typeface="Arial" charset="0"/>
              </a:rPr>
              <a:t> </a:t>
            </a:r>
            <a:r>
              <a:rPr lang="sv-SE" sz="1200" b="0" dirty="0" err="1" smtClean="0">
                <a:latin typeface="Verdana" pitchFamily="34" charset="0"/>
                <a:cs typeface="Arial" charset="0"/>
              </a:rPr>
              <a:t>projekt-</a:t>
            </a:r>
            <a:r>
              <a:rPr lang="sv-SE" sz="1200" b="0" dirty="0" err="1" smtClean="0">
                <a:latin typeface="Verdana" pitchFamily="34" charset="0"/>
              </a:rPr>
              <a:t>anbud</a:t>
            </a:r>
            <a:endParaRPr lang="sv-SE" sz="1200" b="0" dirty="0" smtClean="0">
              <a:latin typeface="Verdana" pitchFamily="34" charset="0"/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</a:rPr>
              <a:t> avstämning logistik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  <a:cs typeface="Arial" charset="0"/>
              </a:rPr>
              <a:t> projektavtal</a:t>
            </a:r>
          </a:p>
        </p:txBody>
      </p:sp>
      <p:sp>
        <p:nvSpPr>
          <p:cNvPr id="116" name="Rektangel 106"/>
          <p:cNvSpPr>
            <a:spLocks noChangeArrowheads="1"/>
          </p:cNvSpPr>
          <p:nvPr/>
        </p:nvSpPr>
        <p:spPr bwMode="auto">
          <a:xfrm>
            <a:off x="5940152" y="3618890"/>
            <a:ext cx="158417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>
                <a:latin typeface="Verdana" pitchFamily="34" charset="0"/>
                <a:cs typeface="Arial" charset="0"/>
              </a:rPr>
              <a:t> </a:t>
            </a:r>
            <a:r>
              <a:rPr lang="sv-SE" sz="1200" b="0" dirty="0" smtClean="0">
                <a:latin typeface="Verdana" pitchFamily="34" charset="0"/>
                <a:cs typeface="Arial" charset="0"/>
              </a:rPr>
              <a:t>projektanbud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</a:rPr>
              <a:t> komplettering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  <a:cs typeface="Arial" charset="0"/>
              </a:rPr>
              <a:t> avstämning logistik</a:t>
            </a:r>
          </a:p>
          <a:p>
            <a:pPr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</a:rPr>
              <a:t> inköps- och </a:t>
            </a:r>
            <a:r>
              <a:rPr lang="sv-SE" sz="1200" b="0" dirty="0" err="1" smtClean="0">
                <a:latin typeface="Verdana" pitchFamily="34" charset="0"/>
              </a:rPr>
              <a:t>produktions-planering</a:t>
            </a:r>
            <a:endParaRPr lang="sv-SE" sz="1200" b="0" dirty="0" smtClean="0">
              <a:latin typeface="Verdana" pitchFamily="34" charset="0"/>
            </a:endParaRPr>
          </a:p>
          <a:p>
            <a:pPr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  <a:cs typeface="Arial" charset="0"/>
              </a:rPr>
              <a:t> pris- och artikel-info</a:t>
            </a:r>
            <a:endParaRPr lang="sv-SE" sz="1200" b="0" dirty="0">
              <a:latin typeface="Verdana" pitchFamily="34" charset="0"/>
              <a:cs typeface="Arial" charset="0"/>
            </a:endParaRPr>
          </a:p>
        </p:txBody>
      </p:sp>
      <p:sp>
        <p:nvSpPr>
          <p:cNvPr id="54" name="Rektangel 53"/>
          <p:cNvSpPr/>
          <p:nvPr/>
        </p:nvSpPr>
        <p:spPr>
          <a:xfrm>
            <a:off x="467544" y="1340768"/>
            <a:ext cx="82089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dirty="0" smtClean="0">
                <a:latin typeface="Verdana" pitchFamily="34" charset="0"/>
              </a:rPr>
              <a:t>Förutsättning</a:t>
            </a:r>
            <a:r>
              <a:rPr lang="sv-SE" sz="1400" b="0" dirty="0">
                <a:latin typeface="Verdana" pitchFamily="34" charset="0"/>
              </a:rPr>
              <a:t>:</a:t>
            </a:r>
            <a:r>
              <a:rPr lang="sv-SE" sz="1400" b="0" dirty="0" smtClean="0">
                <a:latin typeface="Verdana" pitchFamily="34" charset="0"/>
              </a:rPr>
              <a:t> Ramavtal finns samt försörjningsstrategi för projektet, t.ex. 3PL eller ej. </a:t>
            </a:r>
          </a:p>
          <a:p>
            <a:r>
              <a:rPr lang="sv-SE" sz="1400" dirty="0" smtClean="0">
                <a:latin typeface="Verdana" pitchFamily="34" charset="0"/>
              </a:rPr>
              <a:t>Part hos entreprenör:</a:t>
            </a:r>
            <a:r>
              <a:rPr lang="sv-SE" sz="1400" b="0" dirty="0" smtClean="0">
                <a:latin typeface="Verdana" pitchFamily="34" charset="0"/>
              </a:rPr>
              <a:t> Inköpare</a:t>
            </a:r>
          </a:p>
          <a:p>
            <a:r>
              <a:rPr lang="sv-SE" sz="1400" dirty="0" smtClean="0">
                <a:latin typeface="Verdana" pitchFamily="34" charset="0"/>
              </a:rPr>
              <a:t>Part hos leverantör:</a:t>
            </a:r>
            <a:r>
              <a:rPr lang="sv-SE" sz="1400" b="0" dirty="0" smtClean="0">
                <a:latin typeface="Verdana" pitchFamily="34" charset="0"/>
              </a:rPr>
              <a:t> Leveransplanerare </a:t>
            </a:r>
            <a:r>
              <a:rPr lang="sv-SE" sz="1400" b="0" dirty="0" err="1" smtClean="0">
                <a:latin typeface="Verdana" pitchFamily="34" charset="0"/>
              </a:rPr>
              <a:t>etc</a:t>
            </a:r>
            <a:endParaRPr lang="sv-SE" sz="1400" dirty="0"/>
          </a:p>
        </p:txBody>
      </p:sp>
      <p:sp>
        <p:nvSpPr>
          <p:cNvPr id="55" name="Rektangel 54"/>
          <p:cNvSpPr/>
          <p:nvPr/>
        </p:nvSpPr>
        <p:spPr>
          <a:xfrm>
            <a:off x="3419872" y="3288467"/>
            <a:ext cx="199796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b="0" dirty="0" smtClean="0">
                <a:solidFill>
                  <a:srgbClr val="C00000"/>
                </a:solidFill>
                <a:latin typeface="Verdana" pitchFamily="34" charset="0"/>
              </a:rPr>
              <a:t>Meddelandeutväxling</a:t>
            </a:r>
          </a:p>
          <a:p>
            <a:pPr>
              <a:buFont typeface="Arial" charset="0"/>
              <a:buChar char="•"/>
            </a:pPr>
            <a:r>
              <a:rPr lang="sv-SE" sz="1200" b="0" dirty="0" smtClean="0">
                <a:solidFill>
                  <a:srgbClr val="C00000"/>
                </a:solidFill>
                <a:latin typeface="Verdana" pitchFamily="34" charset="0"/>
              </a:rPr>
              <a:t> förfrågan (ej EDI)</a:t>
            </a:r>
          </a:p>
          <a:p>
            <a:pPr>
              <a:buFont typeface="Arial" charset="0"/>
              <a:buChar char="•"/>
            </a:pPr>
            <a:r>
              <a:rPr lang="sv-SE" sz="1200" b="0" dirty="0" smtClean="0">
                <a:solidFill>
                  <a:srgbClr val="C00000"/>
                </a:solidFill>
                <a:latin typeface="Verdana" pitchFamily="34" charset="0"/>
              </a:rPr>
              <a:t> anbud (ej EDI)</a:t>
            </a:r>
          </a:p>
          <a:p>
            <a:pPr>
              <a:buFont typeface="Arial" charset="0"/>
              <a:buChar char="•"/>
            </a:pPr>
            <a:r>
              <a:rPr lang="sv-SE" sz="1200" b="0" dirty="0" smtClean="0">
                <a:solidFill>
                  <a:srgbClr val="C00000"/>
                </a:solidFill>
                <a:latin typeface="Verdana" pitchFamily="34" charset="0"/>
              </a:rPr>
              <a:t> komplettering (ej EDI)</a:t>
            </a:r>
          </a:p>
          <a:p>
            <a:pPr>
              <a:buFont typeface="Arial" charset="0"/>
              <a:buChar char="•"/>
            </a:pPr>
            <a:r>
              <a:rPr lang="sv-SE" sz="1200" b="0" dirty="0" smtClean="0">
                <a:solidFill>
                  <a:srgbClr val="C00000"/>
                </a:solidFill>
                <a:latin typeface="Verdana" pitchFamily="34" charset="0"/>
              </a:rPr>
              <a:t> accept/avslag (ej EDI)</a:t>
            </a:r>
          </a:p>
          <a:p>
            <a:pPr>
              <a:buFont typeface="Arial" charset="0"/>
              <a:buChar char="•"/>
            </a:pPr>
            <a:r>
              <a:rPr lang="sv-SE" sz="1200" b="0" dirty="0" smtClean="0">
                <a:solidFill>
                  <a:srgbClr val="C00000"/>
                </a:solidFill>
                <a:latin typeface="Verdana" pitchFamily="34" charset="0"/>
              </a:rPr>
              <a:t> projektinformation</a:t>
            </a:r>
          </a:p>
          <a:p>
            <a:pPr>
              <a:buFont typeface="Arial" charset="0"/>
              <a:buChar char="•"/>
            </a:pPr>
            <a:r>
              <a:rPr lang="sv-SE" sz="1200" b="0" dirty="0">
                <a:solidFill>
                  <a:srgbClr val="C00000"/>
                </a:solidFill>
                <a:latin typeface="Verdana" pitchFamily="34" charset="0"/>
              </a:rPr>
              <a:t> leveransplan </a:t>
            </a:r>
            <a:endParaRPr lang="sv-SE" sz="1200" b="0" dirty="0" smtClean="0">
              <a:solidFill>
                <a:srgbClr val="C00000"/>
              </a:solidFill>
              <a:latin typeface="Verdana" pitchFamily="34" charset="0"/>
            </a:endParaRPr>
          </a:p>
          <a:p>
            <a:pPr>
              <a:buFont typeface="Arial" charset="0"/>
              <a:buChar char="•"/>
            </a:pPr>
            <a:r>
              <a:rPr lang="sv-SE" sz="1200" b="0" dirty="0" smtClean="0">
                <a:solidFill>
                  <a:srgbClr val="C00000"/>
                </a:solidFill>
                <a:latin typeface="Verdana" pitchFamily="34" charset="0"/>
              </a:rPr>
              <a:t> övergripande pack- och </a:t>
            </a:r>
            <a:r>
              <a:rPr lang="sv-SE" sz="1200" b="0" dirty="0" err="1" smtClean="0">
                <a:solidFill>
                  <a:srgbClr val="C00000"/>
                </a:solidFill>
                <a:latin typeface="Verdana" pitchFamily="34" charset="0"/>
              </a:rPr>
              <a:t>leverans-instruktion</a:t>
            </a:r>
            <a:r>
              <a:rPr lang="sv-SE" sz="1200" b="0" dirty="0" smtClean="0">
                <a:solidFill>
                  <a:srgbClr val="C00000"/>
                </a:solidFill>
                <a:latin typeface="Verdana" pitchFamily="34" charset="0"/>
              </a:rPr>
              <a:t> (ej EDI)</a:t>
            </a:r>
          </a:p>
          <a:p>
            <a:pPr>
              <a:buFont typeface="Arial" charset="0"/>
              <a:buChar char="•"/>
            </a:pPr>
            <a:r>
              <a:rPr lang="sv-SE" sz="1200" b="0" dirty="0" smtClean="0">
                <a:solidFill>
                  <a:srgbClr val="C00000"/>
                </a:solidFill>
                <a:latin typeface="Verdana" pitchFamily="34" charset="0"/>
              </a:rPr>
              <a:t> katalog</a:t>
            </a:r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F64A7-CB9E-4D9A-A360-3267D160C419}" type="slidenum">
              <a:rPr lang="sv-SE" smtClean="0"/>
              <a:pPr>
                <a:defRPr/>
              </a:pPr>
              <a:t>13</a:t>
            </a:fld>
            <a:endParaRPr lang="sv-SE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99" grpId="0" animBg="1"/>
      <p:bldP spid="101" grpId="0"/>
      <p:bldP spid="115" grpId="0"/>
      <p:bldP spid="1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Delprocess: Inköps- och leveransplanering</a:t>
            </a:r>
            <a:endParaRPr lang="sv-SE" i="1" dirty="0" smtClean="0">
              <a:solidFill>
                <a:srgbClr val="FF0000"/>
              </a:solidFill>
            </a:endParaRPr>
          </a:p>
        </p:txBody>
      </p:sp>
      <p:sp>
        <p:nvSpPr>
          <p:cNvPr id="79" name="Rectangle 90"/>
          <p:cNvSpPr/>
          <p:nvPr/>
        </p:nvSpPr>
        <p:spPr bwMode="auto">
          <a:xfrm>
            <a:off x="395288" y="1484312"/>
            <a:ext cx="8389937" cy="2232720"/>
          </a:xfrm>
          <a:prstGeom prst="rect">
            <a:avLst/>
          </a:prstGeom>
          <a:noFill/>
          <a:ln w="127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36000" tIns="36000" rIns="72000"/>
          <a:lstStyle/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Entreprenör</a:t>
            </a:r>
          </a:p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inköp</a:t>
            </a: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5" name="Line Callout 1 (Accent Bar) 19"/>
          <p:cNvSpPr/>
          <p:nvPr/>
        </p:nvSpPr>
        <p:spPr bwMode="auto">
          <a:xfrm>
            <a:off x="418158" y="2001243"/>
            <a:ext cx="842120" cy="554904"/>
          </a:xfrm>
          <a:prstGeom prst="accentCallout1">
            <a:avLst>
              <a:gd name="adj1" fmla="val 26008"/>
              <a:gd name="adj2" fmla="val 99975"/>
              <a:gd name="adj3" fmla="val 28309"/>
              <a:gd name="adj4" fmla="val 118643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lIns="36000" tIns="0" rIns="36000" bIns="0"/>
          <a:lstStyle/>
          <a:p>
            <a:pPr marL="85725" indent="-85725" eaLnBrk="0" hangingPunct="0">
              <a:lnSpc>
                <a:spcPts val="9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sv-SE" sz="1000" b="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DP </a:t>
            </a:r>
            <a:r>
              <a:rPr lang="sv-SE" sz="1000" b="0" dirty="0" err="1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Projek-tering</a:t>
            </a:r>
            <a:endParaRPr lang="sv-SE" sz="1000" b="0" dirty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 marL="85725" indent="-85725" algn="ctr" eaLnBrk="0" hangingPunct="0">
              <a:lnSpc>
                <a:spcPts val="9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sv-SE" sz="1000" b="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7" name="Isosceles Triangle 42"/>
          <p:cNvSpPr/>
          <p:nvPr/>
        </p:nvSpPr>
        <p:spPr>
          <a:xfrm rot="5400000">
            <a:off x="1317353" y="2075135"/>
            <a:ext cx="261937" cy="233363"/>
          </a:xfrm>
          <a:prstGeom prst="triangl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endParaRPr lang="sv-SE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56338" name="TextBox 73"/>
          <p:cNvSpPr txBox="1">
            <a:spLocks noChangeArrowheads="1"/>
          </p:cNvSpPr>
          <p:nvPr/>
        </p:nvSpPr>
        <p:spPr bwMode="auto">
          <a:xfrm>
            <a:off x="5076056" y="2966174"/>
            <a:ext cx="6238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/>
              <a:t>Till DP   </a:t>
            </a:r>
            <a:r>
              <a:rPr lang="sv-SE" sz="1000" b="0" dirty="0" smtClean="0"/>
              <a:t>Inköp </a:t>
            </a:r>
            <a:endParaRPr lang="sv-SE" sz="1000" b="0" dirty="0"/>
          </a:p>
        </p:txBody>
      </p:sp>
      <p:sp>
        <p:nvSpPr>
          <p:cNvPr id="67" name="Pentagon 126"/>
          <p:cNvSpPr/>
          <p:nvPr/>
        </p:nvSpPr>
        <p:spPr>
          <a:xfrm>
            <a:off x="4788024" y="2904688"/>
            <a:ext cx="315912" cy="425450"/>
          </a:xfrm>
          <a:prstGeom prst="homePlat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grpSp>
        <p:nvGrpSpPr>
          <p:cNvPr id="6" name="Group 3"/>
          <p:cNvGrpSpPr/>
          <p:nvPr/>
        </p:nvGrpSpPr>
        <p:grpSpPr>
          <a:xfrm>
            <a:off x="1992318" y="1997597"/>
            <a:ext cx="923498" cy="495299"/>
            <a:chOff x="2125650" y="1736726"/>
            <a:chExt cx="677876" cy="357186"/>
          </a:xfrm>
          <a:solidFill>
            <a:srgbClr val="FFFF00"/>
          </a:solidFill>
        </p:grpSpPr>
        <p:sp>
          <p:nvSpPr>
            <p:cNvPr id="65" name="Rectangle 46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66" name="Rectangle 47"/>
            <p:cNvSpPr/>
            <p:nvPr/>
          </p:nvSpPr>
          <p:spPr bwMode="auto">
            <a:xfrm>
              <a:off x="2125650" y="1782445"/>
              <a:ext cx="677859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marL="93663" indent="-93663"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1. Skapa inköpsplan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131" name="Elbow Connector 74"/>
          <p:cNvCxnSpPr>
            <a:stCxn id="160" idx="3"/>
            <a:endCxn id="67" idx="1"/>
          </p:cNvCxnSpPr>
          <p:nvPr/>
        </p:nvCxnSpPr>
        <p:spPr>
          <a:xfrm>
            <a:off x="4067922" y="2988269"/>
            <a:ext cx="720102" cy="12914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2"/>
          <p:cNvCxnSpPr>
            <a:stCxn id="17" idx="0"/>
            <a:endCxn id="66" idx="1"/>
          </p:cNvCxnSpPr>
          <p:nvPr/>
        </p:nvCxnSpPr>
        <p:spPr>
          <a:xfrm>
            <a:off x="1565003" y="2191817"/>
            <a:ext cx="427315" cy="8512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38"/>
          <p:cNvGrpSpPr/>
          <p:nvPr/>
        </p:nvGrpSpPr>
        <p:grpSpPr>
          <a:xfrm>
            <a:off x="3288460" y="2708920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159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160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2. Planera leveranser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83" name="Elbow Connector 2"/>
          <p:cNvCxnSpPr>
            <a:stCxn id="66" idx="3"/>
            <a:endCxn id="159" idx="0"/>
          </p:cNvCxnSpPr>
          <p:nvPr/>
        </p:nvCxnSpPr>
        <p:spPr>
          <a:xfrm>
            <a:off x="2915793" y="2276945"/>
            <a:ext cx="762417" cy="431975"/>
          </a:xfrm>
          <a:prstGeom prst="bentConnector2">
            <a:avLst/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latshållare för bildnummer 17"/>
          <p:cNvSpPr>
            <a:spLocks noGrp="1"/>
          </p:cNvSpPr>
          <p:nvPr>
            <p:ph type="sldNum" sz="quarter" idx="12"/>
          </p:nvPr>
        </p:nvSpPr>
        <p:spPr>
          <a:xfrm>
            <a:off x="7059488" y="6400800"/>
            <a:ext cx="1905000" cy="457200"/>
          </a:xfrm>
        </p:spPr>
        <p:txBody>
          <a:bodyPr/>
          <a:lstStyle/>
          <a:p>
            <a:pPr>
              <a:defRPr/>
            </a:pPr>
            <a:fld id="{A9CF64A7-CB9E-4D9A-A360-3267D160C419}" type="slidenum">
              <a:rPr lang="sv-SE" smtClean="0"/>
              <a:pPr>
                <a:defRPr/>
              </a:pPr>
              <a:t>14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323850" y="549275"/>
            <a:ext cx="7224713" cy="492125"/>
          </a:xfrm>
        </p:spPr>
        <p:txBody>
          <a:bodyPr/>
          <a:lstStyle/>
          <a:p>
            <a:pPr eaLnBrk="1" hangingPunct="1"/>
            <a:r>
              <a:rPr lang="sv-SE" dirty="0" smtClean="0"/>
              <a:t>Beskrivning av delprocess Inköps- och leveransplanering</a:t>
            </a:r>
          </a:p>
        </p:txBody>
      </p:sp>
      <p:graphicFrame>
        <p:nvGraphicFramePr>
          <p:cNvPr id="60499" name="Group 83"/>
          <p:cNvGraphicFramePr>
            <a:graphicFrameLocks noGrp="1"/>
          </p:cNvGraphicFramePr>
          <p:nvPr/>
        </p:nvGraphicFramePr>
        <p:xfrm>
          <a:off x="468313" y="1997933"/>
          <a:ext cx="7934325" cy="1459621"/>
        </p:xfrm>
        <a:graphic>
          <a:graphicData uri="http://schemas.openxmlformats.org/drawingml/2006/table">
            <a:tbl>
              <a:tblPr/>
              <a:tblGrid>
                <a:gridCol w="1335087"/>
                <a:gridCol w="1038225"/>
                <a:gridCol w="1282700"/>
                <a:gridCol w="1757363"/>
                <a:gridCol w="2520950"/>
              </a:tblGrid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Steg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Ansvarig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Input (viktigaste)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Output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Kommentar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Skapa inköpsplan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Entreprenör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Ramavtal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Huvudtidsplan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Leveranstider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SOP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Inköpsplan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Utförs av projektinköp hos entreprenör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Blir underlag för produktion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Hänsyn tas till om 3PL används eller ej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Planera leveranser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Entreprenör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Inköpsplan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Leveranstider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Produktionstidsplan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Leveransplanering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Planering av produktion och leveranser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Utförs gemensamt av inköp och produktion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Hänsyn tas till om 3PL används eller ej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Endast intern hantering hos entreprenör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EF959-0213-4905-AFF9-D0BC00AA9C48}" type="slidenum">
              <a:rPr lang="sv-SE" smtClean="0"/>
              <a:pPr>
                <a:defRPr/>
              </a:pPr>
              <a:t>15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Beskrivning av delprocess inköp: Projektavtal tas fram</a:t>
            </a:r>
            <a:endParaRPr lang="sv-SE" i="1" dirty="0" smtClean="0">
              <a:solidFill>
                <a:srgbClr val="FF0000"/>
              </a:solidFill>
            </a:endParaRPr>
          </a:p>
        </p:txBody>
      </p:sp>
      <p:sp>
        <p:nvSpPr>
          <p:cNvPr id="79" name="Rectangle 90"/>
          <p:cNvSpPr/>
          <p:nvPr/>
        </p:nvSpPr>
        <p:spPr bwMode="auto">
          <a:xfrm>
            <a:off x="395288" y="1484312"/>
            <a:ext cx="8389937" cy="2232720"/>
          </a:xfrm>
          <a:prstGeom prst="rect">
            <a:avLst/>
          </a:prstGeom>
          <a:noFill/>
          <a:ln w="127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36000" tIns="36000" rIns="72000"/>
          <a:lstStyle/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Entreprenör</a:t>
            </a: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80" name="Rectangle 90"/>
          <p:cNvSpPr/>
          <p:nvPr/>
        </p:nvSpPr>
        <p:spPr bwMode="auto">
          <a:xfrm>
            <a:off x="395288" y="3789040"/>
            <a:ext cx="8389937" cy="2376264"/>
          </a:xfrm>
          <a:prstGeom prst="rect">
            <a:avLst/>
          </a:prstGeom>
          <a:noFill/>
          <a:ln w="127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36000" tIns="36000" rIns="72000"/>
          <a:lstStyle/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Leverantör</a:t>
            </a: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5" name="Line Callout 1 (Accent Bar) 19"/>
          <p:cNvSpPr/>
          <p:nvPr/>
        </p:nvSpPr>
        <p:spPr bwMode="auto">
          <a:xfrm>
            <a:off x="467544" y="4540872"/>
            <a:ext cx="720725" cy="472304"/>
          </a:xfrm>
          <a:prstGeom prst="accentCallout1">
            <a:avLst>
              <a:gd name="adj1" fmla="val 26008"/>
              <a:gd name="adj2" fmla="val 99975"/>
              <a:gd name="adj3" fmla="val 28309"/>
              <a:gd name="adj4" fmla="val 118643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lIns="36000" tIns="0" rIns="36000" bIns="0"/>
          <a:lstStyle/>
          <a:p>
            <a:pPr marL="85725" indent="-85725" eaLnBrk="0" hangingPunct="0">
              <a:lnSpc>
                <a:spcPts val="9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sv-SE" sz="1000" b="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DP </a:t>
            </a:r>
            <a:r>
              <a:rPr lang="sv-SE" sz="1000" b="0" dirty="0" err="1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Projek-tering</a:t>
            </a:r>
            <a:endParaRPr lang="sv-SE" sz="1000" b="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cxnSp>
        <p:nvCxnSpPr>
          <p:cNvPr id="16" name="Elbow Connector 2"/>
          <p:cNvCxnSpPr>
            <a:stCxn id="100" idx="2"/>
            <a:endCxn id="73" idx="0"/>
          </p:cNvCxnSpPr>
          <p:nvPr/>
        </p:nvCxnSpPr>
        <p:spPr>
          <a:xfrm rot="16200000" flipH="1">
            <a:off x="4110737" y="2436585"/>
            <a:ext cx="381372" cy="30731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Isosceles Triangle 42"/>
          <p:cNvSpPr/>
          <p:nvPr/>
        </p:nvSpPr>
        <p:spPr>
          <a:xfrm rot="5400000">
            <a:off x="1245233" y="4534075"/>
            <a:ext cx="261937" cy="233363"/>
          </a:xfrm>
          <a:prstGeom prst="triangl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endParaRPr lang="sv-SE">
              <a:ln>
                <a:solidFill>
                  <a:srgbClr val="FF0000"/>
                </a:solidFill>
              </a:ln>
            </a:endParaRPr>
          </a:p>
        </p:txBody>
      </p:sp>
      <p:grpSp>
        <p:nvGrpSpPr>
          <p:cNvPr id="2" name="Group 38"/>
          <p:cNvGrpSpPr/>
          <p:nvPr/>
        </p:nvGrpSpPr>
        <p:grpSpPr>
          <a:xfrm>
            <a:off x="1979712" y="1997596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20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21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1. Skapa förfrågan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sp>
        <p:nvSpPr>
          <p:cNvPr id="56338" name="TextBox 73"/>
          <p:cNvSpPr txBox="1">
            <a:spLocks noChangeArrowheads="1"/>
          </p:cNvSpPr>
          <p:nvPr/>
        </p:nvSpPr>
        <p:spPr bwMode="auto">
          <a:xfrm>
            <a:off x="5308651" y="5477664"/>
            <a:ext cx="8196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/>
              <a:t>Till DP   </a:t>
            </a:r>
            <a:r>
              <a:rPr lang="sv-SE" sz="1000" b="0" dirty="0" err="1" smtClean="0"/>
              <a:t>Leverans-och</a:t>
            </a:r>
            <a:r>
              <a:rPr lang="sv-SE" sz="1000" b="0" dirty="0" smtClean="0"/>
              <a:t> packplanering</a:t>
            </a:r>
            <a:endParaRPr lang="sv-SE" sz="1000" b="0" dirty="0"/>
          </a:p>
        </p:txBody>
      </p:sp>
      <p:sp>
        <p:nvSpPr>
          <p:cNvPr id="67" name="Pentagon 126"/>
          <p:cNvSpPr/>
          <p:nvPr/>
        </p:nvSpPr>
        <p:spPr>
          <a:xfrm>
            <a:off x="6128296" y="5530428"/>
            <a:ext cx="315912" cy="425450"/>
          </a:xfrm>
          <a:prstGeom prst="homePlat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cxnSp>
        <p:nvCxnSpPr>
          <p:cNvPr id="72" name="Elbow Connector 2"/>
          <p:cNvCxnSpPr>
            <a:stCxn id="21" idx="2"/>
            <a:endCxn id="56" idx="0"/>
          </p:cNvCxnSpPr>
          <p:nvPr/>
        </p:nvCxnSpPr>
        <p:spPr>
          <a:xfrm rot="16200000" flipH="1">
            <a:off x="1577364" y="3284974"/>
            <a:ext cx="1584176" cy="1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2"/>
          <p:cNvCxnSpPr>
            <a:stCxn id="74" idx="2"/>
            <a:endCxn id="81" idx="0"/>
          </p:cNvCxnSpPr>
          <p:nvPr/>
        </p:nvCxnSpPr>
        <p:spPr>
          <a:xfrm rot="5400000">
            <a:off x="3659910" y="3713972"/>
            <a:ext cx="1232892" cy="35740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8"/>
          <p:cNvGrpSpPr/>
          <p:nvPr/>
        </p:nvGrpSpPr>
        <p:grpSpPr>
          <a:xfrm>
            <a:off x="1979712" y="4077072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56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60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2. Ta fram  anbud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94" name="Elbow Connector 74"/>
          <p:cNvCxnSpPr>
            <a:stCxn id="105" idx="0"/>
            <a:endCxn id="100" idx="1"/>
          </p:cNvCxnSpPr>
          <p:nvPr/>
        </p:nvCxnSpPr>
        <p:spPr>
          <a:xfrm rot="5400000" flipH="1" flipV="1">
            <a:off x="3450082" y="2315838"/>
            <a:ext cx="523478" cy="424214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lbow Connector 2"/>
          <p:cNvCxnSpPr>
            <a:stCxn id="60" idx="3"/>
            <a:endCxn id="106" idx="1"/>
          </p:cNvCxnSpPr>
          <p:nvPr/>
        </p:nvCxnSpPr>
        <p:spPr>
          <a:xfrm flipV="1">
            <a:off x="2759174" y="3069033"/>
            <a:ext cx="300658" cy="128738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77"/>
          <p:cNvSpPr txBox="1">
            <a:spLocks noChangeArrowheads="1"/>
          </p:cNvSpPr>
          <p:nvPr/>
        </p:nvSpPr>
        <p:spPr bwMode="auto">
          <a:xfrm>
            <a:off x="3779912" y="2420888"/>
            <a:ext cx="404812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Nej</a:t>
            </a:r>
          </a:p>
        </p:txBody>
      </p:sp>
      <p:sp>
        <p:nvSpPr>
          <p:cNvPr id="100" name="Flowchart: Decision 72"/>
          <p:cNvSpPr>
            <a:spLocks noChangeArrowheads="1"/>
          </p:cNvSpPr>
          <p:nvPr/>
        </p:nvSpPr>
        <p:spPr bwMode="auto">
          <a:xfrm>
            <a:off x="3923928" y="2132856"/>
            <a:ext cx="447675" cy="266700"/>
          </a:xfrm>
          <a:prstGeom prst="flowChartDecision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ts val="900"/>
              </a:lnSpc>
              <a:spcBef>
                <a:spcPct val="50000"/>
              </a:spcBef>
              <a:defRPr/>
            </a:pPr>
            <a:endParaRPr lang="sv-SE" sz="800" dirty="0">
              <a:latin typeface="+mn-lt"/>
              <a:cs typeface="+mn-cs"/>
            </a:endParaRPr>
          </a:p>
        </p:txBody>
      </p:sp>
      <p:sp>
        <p:nvSpPr>
          <p:cNvPr id="101" name="TextBox 73"/>
          <p:cNvSpPr txBox="1">
            <a:spLocks noChangeArrowheads="1"/>
          </p:cNvSpPr>
          <p:nvPr/>
        </p:nvSpPr>
        <p:spPr bwMode="auto">
          <a:xfrm>
            <a:off x="3535436" y="1813618"/>
            <a:ext cx="6348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 smtClean="0"/>
              <a:t>Anbud komplett?</a:t>
            </a:r>
            <a:endParaRPr lang="sv-SE" sz="1000" b="0" dirty="0"/>
          </a:p>
        </p:txBody>
      </p:sp>
      <p:sp>
        <p:nvSpPr>
          <p:cNvPr id="103" name="TextBox 77"/>
          <p:cNvSpPr txBox="1">
            <a:spLocks noChangeArrowheads="1"/>
          </p:cNvSpPr>
          <p:nvPr/>
        </p:nvSpPr>
        <p:spPr bwMode="auto">
          <a:xfrm>
            <a:off x="4355976" y="2060848"/>
            <a:ext cx="404813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Ja</a:t>
            </a:r>
          </a:p>
        </p:txBody>
      </p:sp>
      <p:grpSp>
        <p:nvGrpSpPr>
          <p:cNvPr id="10" name="Group 38"/>
          <p:cNvGrpSpPr/>
          <p:nvPr/>
        </p:nvGrpSpPr>
        <p:grpSpPr>
          <a:xfrm>
            <a:off x="3059832" y="2789684"/>
            <a:ext cx="879745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105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106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3a. Granska anbud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grpSp>
        <p:nvGrpSpPr>
          <p:cNvPr id="71" name="Group 38"/>
          <p:cNvGrpSpPr/>
          <p:nvPr/>
        </p:nvGrpSpPr>
        <p:grpSpPr>
          <a:xfrm>
            <a:off x="3995936" y="2780928"/>
            <a:ext cx="918269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73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74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3b. Begära komplettering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grpSp>
        <p:nvGrpSpPr>
          <p:cNvPr id="78" name="Group 38"/>
          <p:cNvGrpSpPr/>
          <p:nvPr/>
        </p:nvGrpSpPr>
        <p:grpSpPr>
          <a:xfrm>
            <a:off x="3707904" y="4509120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81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82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3c. Komp-</a:t>
              </a:r>
              <a:r>
                <a:rPr lang="sv-SE" sz="1000" dirty="0" err="1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lettera</a:t>
              </a: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 anbud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sp>
        <p:nvSpPr>
          <p:cNvPr id="154" name="Flowchart: Decision 72"/>
          <p:cNvSpPr>
            <a:spLocks noChangeArrowheads="1"/>
          </p:cNvSpPr>
          <p:nvPr/>
        </p:nvSpPr>
        <p:spPr bwMode="auto">
          <a:xfrm>
            <a:off x="4931718" y="2132856"/>
            <a:ext cx="447675" cy="266700"/>
          </a:xfrm>
          <a:prstGeom prst="flowChartDecision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ts val="900"/>
              </a:lnSpc>
              <a:spcBef>
                <a:spcPct val="50000"/>
              </a:spcBef>
              <a:defRPr/>
            </a:pPr>
            <a:endParaRPr lang="sv-SE" sz="800" dirty="0">
              <a:latin typeface="+mn-lt"/>
              <a:cs typeface="+mn-cs"/>
            </a:endParaRPr>
          </a:p>
        </p:txBody>
      </p:sp>
      <p:sp>
        <p:nvSpPr>
          <p:cNvPr id="155" name="TextBox 73"/>
          <p:cNvSpPr txBox="1">
            <a:spLocks noChangeArrowheads="1"/>
          </p:cNvSpPr>
          <p:nvPr/>
        </p:nvSpPr>
        <p:spPr bwMode="auto">
          <a:xfrm>
            <a:off x="4716016" y="1978968"/>
            <a:ext cx="122413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 smtClean="0"/>
              <a:t>Anbud accepteras?</a:t>
            </a:r>
            <a:endParaRPr lang="sv-SE" sz="1000" b="0" dirty="0"/>
          </a:p>
        </p:txBody>
      </p:sp>
      <p:cxnSp>
        <p:nvCxnSpPr>
          <p:cNvPr id="156" name="Elbow Connector 74"/>
          <p:cNvCxnSpPr>
            <a:stCxn id="100" idx="3"/>
            <a:endCxn id="154" idx="1"/>
          </p:cNvCxnSpPr>
          <p:nvPr/>
        </p:nvCxnSpPr>
        <p:spPr>
          <a:xfrm>
            <a:off x="4371603" y="2266206"/>
            <a:ext cx="560115" cy="127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77"/>
          <p:cNvSpPr txBox="1">
            <a:spLocks noChangeArrowheads="1"/>
          </p:cNvSpPr>
          <p:nvPr/>
        </p:nvSpPr>
        <p:spPr bwMode="auto">
          <a:xfrm>
            <a:off x="5315362" y="2294774"/>
            <a:ext cx="404813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Ja</a:t>
            </a:r>
          </a:p>
        </p:txBody>
      </p:sp>
      <p:cxnSp>
        <p:nvCxnSpPr>
          <p:cNvPr id="168" name="Elbow Connector 2"/>
          <p:cNvCxnSpPr>
            <a:stCxn id="82" idx="1"/>
            <a:endCxn id="106" idx="2"/>
          </p:cNvCxnSpPr>
          <p:nvPr/>
        </p:nvCxnSpPr>
        <p:spPr>
          <a:xfrm rot="10800000">
            <a:off x="3499692" y="3284985"/>
            <a:ext cx="208212" cy="1503485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Box 77"/>
          <p:cNvSpPr txBox="1">
            <a:spLocks noChangeArrowheads="1"/>
          </p:cNvSpPr>
          <p:nvPr/>
        </p:nvSpPr>
        <p:spPr bwMode="auto">
          <a:xfrm>
            <a:off x="4860032" y="2399804"/>
            <a:ext cx="404812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Nej</a:t>
            </a:r>
          </a:p>
        </p:txBody>
      </p:sp>
      <p:cxnSp>
        <p:nvCxnSpPr>
          <p:cNvPr id="77" name="Elbow Connector 74"/>
          <p:cNvCxnSpPr>
            <a:stCxn id="154" idx="2"/>
            <a:endCxn id="126" idx="0"/>
          </p:cNvCxnSpPr>
          <p:nvPr/>
        </p:nvCxnSpPr>
        <p:spPr>
          <a:xfrm rot="16200000" flipH="1">
            <a:off x="4939975" y="2615137"/>
            <a:ext cx="741412" cy="31025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5" name="Group 38"/>
          <p:cNvGrpSpPr/>
          <p:nvPr/>
        </p:nvGrpSpPr>
        <p:grpSpPr>
          <a:xfrm>
            <a:off x="5076056" y="3140968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126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127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4a. Avslå anbud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130" name="Elbow Connector 74"/>
          <p:cNvCxnSpPr>
            <a:stCxn id="154" idx="3"/>
            <a:endCxn id="85" idx="0"/>
          </p:cNvCxnSpPr>
          <p:nvPr/>
        </p:nvCxnSpPr>
        <p:spPr>
          <a:xfrm>
            <a:off x="5379393" y="2266206"/>
            <a:ext cx="985909" cy="876477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2"/>
          <p:cNvCxnSpPr>
            <a:stCxn id="111" idx="3"/>
            <a:endCxn id="21" idx="1"/>
          </p:cNvCxnSpPr>
          <p:nvPr/>
        </p:nvCxnSpPr>
        <p:spPr>
          <a:xfrm flipV="1">
            <a:off x="1437610" y="2276945"/>
            <a:ext cx="542102" cy="101870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77"/>
          <p:cNvSpPr txBox="1">
            <a:spLocks noChangeArrowheads="1"/>
          </p:cNvSpPr>
          <p:nvPr/>
        </p:nvSpPr>
        <p:spPr bwMode="auto">
          <a:xfrm>
            <a:off x="755576" y="3324638"/>
            <a:ext cx="404812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Nej</a:t>
            </a:r>
          </a:p>
        </p:txBody>
      </p:sp>
      <p:sp>
        <p:nvSpPr>
          <p:cNvPr id="111" name="Flowchart: Decision 72"/>
          <p:cNvSpPr>
            <a:spLocks noChangeArrowheads="1"/>
          </p:cNvSpPr>
          <p:nvPr/>
        </p:nvSpPr>
        <p:spPr bwMode="auto">
          <a:xfrm>
            <a:off x="989935" y="3162300"/>
            <a:ext cx="447675" cy="266700"/>
          </a:xfrm>
          <a:prstGeom prst="flowChartDecision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ts val="900"/>
              </a:lnSpc>
              <a:spcBef>
                <a:spcPct val="50000"/>
              </a:spcBef>
              <a:defRPr/>
            </a:pPr>
            <a:endParaRPr lang="sv-SE" sz="800" dirty="0">
              <a:latin typeface="+mn-lt"/>
              <a:cs typeface="+mn-cs"/>
            </a:endParaRPr>
          </a:p>
        </p:txBody>
      </p:sp>
      <p:sp>
        <p:nvSpPr>
          <p:cNvPr id="113" name="TextBox 73"/>
          <p:cNvSpPr txBox="1">
            <a:spLocks noChangeArrowheads="1"/>
          </p:cNvSpPr>
          <p:nvPr/>
        </p:nvSpPr>
        <p:spPr bwMode="auto">
          <a:xfrm>
            <a:off x="774159" y="2833038"/>
            <a:ext cx="7920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 smtClean="0"/>
              <a:t>Projektavtal behövs?</a:t>
            </a:r>
            <a:endParaRPr lang="sv-SE" sz="1000" b="0" dirty="0"/>
          </a:p>
        </p:txBody>
      </p:sp>
      <p:cxnSp>
        <p:nvCxnSpPr>
          <p:cNvPr id="114" name="Elbow Connector 2"/>
          <p:cNvCxnSpPr>
            <a:stCxn id="17" idx="0"/>
            <a:endCxn id="111" idx="2"/>
          </p:cNvCxnSpPr>
          <p:nvPr/>
        </p:nvCxnSpPr>
        <p:spPr>
          <a:xfrm flipH="1" flipV="1">
            <a:off x="1213773" y="3429000"/>
            <a:ext cx="279110" cy="1221757"/>
          </a:xfrm>
          <a:prstGeom prst="bentConnector4">
            <a:avLst>
              <a:gd name="adj1" fmla="val -81903"/>
              <a:gd name="adj2" fmla="val 54775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77"/>
          <p:cNvSpPr txBox="1">
            <a:spLocks noChangeArrowheads="1"/>
          </p:cNvSpPr>
          <p:nvPr/>
        </p:nvSpPr>
        <p:spPr bwMode="auto">
          <a:xfrm>
            <a:off x="1421983" y="3162300"/>
            <a:ext cx="404813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Ja</a:t>
            </a:r>
          </a:p>
        </p:txBody>
      </p:sp>
      <p:cxnSp>
        <p:nvCxnSpPr>
          <p:cNvPr id="118" name="Elbow Connector 2"/>
          <p:cNvCxnSpPr>
            <a:stCxn id="111" idx="1"/>
            <a:endCxn id="122" idx="0"/>
          </p:cNvCxnSpPr>
          <p:nvPr/>
        </p:nvCxnSpPr>
        <p:spPr>
          <a:xfrm rot="10800000" flipH="1">
            <a:off x="989934" y="2232398"/>
            <a:ext cx="79199" cy="1063252"/>
          </a:xfrm>
          <a:prstGeom prst="bentConnector4">
            <a:avLst>
              <a:gd name="adj1" fmla="val -288640"/>
              <a:gd name="adj2" fmla="val 56271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73"/>
          <p:cNvSpPr txBox="1">
            <a:spLocks noChangeArrowheads="1"/>
          </p:cNvSpPr>
          <p:nvPr/>
        </p:nvSpPr>
        <p:spPr bwMode="auto">
          <a:xfrm>
            <a:off x="297093" y="1847677"/>
            <a:ext cx="7200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/>
              <a:t>Till DP   </a:t>
            </a:r>
            <a:r>
              <a:rPr lang="sv-SE" sz="1000" b="0" dirty="0" smtClean="0"/>
              <a:t>Avrop</a:t>
            </a:r>
            <a:endParaRPr lang="sv-SE" sz="1000" b="0" dirty="0"/>
          </a:p>
        </p:txBody>
      </p:sp>
      <p:sp>
        <p:nvSpPr>
          <p:cNvPr id="122" name="Pentagon 126"/>
          <p:cNvSpPr/>
          <p:nvPr/>
        </p:nvSpPr>
        <p:spPr>
          <a:xfrm rot="10800000">
            <a:off x="832200" y="1806948"/>
            <a:ext cx="315912" cy="425450"/>
          </a:xfrm>
          <a:prstGeom prst="homePlat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70" name="Platshållare för bildnummer 69"/>
          <p:cNvSpPr>
            <a:spLocks noGrp="1"/>
          </p:cNvSpPr>
          <p:nvPr>
            <p:ph type="sldNum" sz="quarter" idx="12"/>
          </p:nvPr>
        </p:nvSpPr>
        <p:spPr>
          <a:xfrm>
            <a:off x="7131496" y="6400800"/>
            <a:ext cx="1905000" cy="457200"/>
          </a:xfrm>
        </p:spPr>
        <p:txBody>
          <a:bodyPr/>
          <a:lstStyle/>
          <a:p>
            <a:pPr>
              <a:defRPr/>
            </a:pPr>
            <a:fld id="{A9CF64A7-CB9E-4D9A-A360-3267D160C419}" type="slidenum">
              <a:rPr lang="sv-SE" smtClean="0"/>
              <a:pPr>
                <a:defRPr/>
              </a:pPr>
              <a:t>16</a:t>
            </a:fld>
            <a:endParaRPr lang="sv-SE" dirty="0"/>
          </a:p>
        </p:txBody>
      </p:sp>
      <p:sp>
        <p:nvSpPr>
          <p:cNvPr id="93" name="Flowchart: Decision 72"/>
          <p:cNvSpPr>
            <a:spLocks noChangeArrowheads="1"/>
          </p:cNvSpPr>
          <p:nvPr/>
        </p:nvSpPr>
        <p:spPr bwMode="auto">
          <a:xfrm>
            <a:off x="6333229" y="4509120"/>
            <a:ext cx="447675" cy="266700"/>
          </a:xfrm>
          <a:prstGeom prst="flowChartDecision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ts val="900"/>
              </a:lnSpc>
              <a:spcBef>
                <a:spcPct val="50000"/>
              </a:spcBef>
              <a:defRPr/>
            </a:pPr>
            <a:endParaRPr lang="sv-SE" sz="800" dirty="0">
              <a:latin typeface="+mn-lt"/>
              <a:cs typeface="+mn-cs"/>
            </a:endParaRPr>
          </a:p>
        </p:txBody>
      </p:sp>
      <p:cxnSp>
        <p:nvCxnSpPr>
          <p:cNvPr id="98" name="Elbow Connector 74"/>
          <p:cNvCxnSpPr>
            <a:stCxn id="93" idx="1"/>
            <a:endCxn id="67" idx="0"/>
          </p:cNvCxnSpPr>
          <p:nvPr/>
        </p:nvCxnSpPr>
        <p:spPr>
          <a:xfrm rot="10800000" flipV="1">
            <a:off x="6207275" y="4642470"/>
            <a:ext cx="125955" cy="887958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73"/>
          <p:cNvSpPr txBox="1">
            <a:spLocks noChangeArrowheads="1"/>
          </p:cNvSpPr>
          <p:nvPr/>
        </p:nvSpPr>
        <p:spPr bwMode="auto">
          <a:xfrm>
            <a:off x="6710785" y="4415627"/>
            <a:ext cx="66952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 smtClean="0"/>
              <a:t>Ändring?</a:t>
            </a:r>
            <a:endParaRPr lang="sv-SE" sz="1000" b="0" dirty="0"/>
          </a:p>
        </p:txBody>
      </p:sp>
      <p:sp>
        <p:nvSpPr>
          <p:cNvPr id="108" name="TextBox 77"/>
          <p:cNvSpPr txBox="1">
            <a:spLocks noChangeArrowheads="1"/>
          </p:cNvSpPr>
          <p:nvPr/>
        </p:nvSpPr>
        <p:spPr bwMode="auto">
          <a:xfrm>
            <a:off x="6156176" y="4725144"/>
            <a:ext cx="404812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Nej</a:t>
            </a:r>
          </a:p>
        </p:txBody>
      </p:sp>
      <p:sp>
        <p:nvSpPr>
          <p:cNvPr id="109" name="TextBox 77"/>
          <p:cNvSpPr txBox="1">
            <a:spLocks noChangeArrowheads="1"/>
          </p:cNvSpPr>
          <p:nvPr/>
        </p:nvSpPr>
        <p:spPr bwMode="auto">
          <a:xfrm>
            <a:off x="6520523" y="4801766"/>
            <a:ext cx="404813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Ja</a:t>
            </a:r>
          </a:p>
        </p:txBody>
      </p:sp>
      <p:sp>
        <p:nvSpPr>
          <p:cNvPr id="112" name="TextBox 73"/>
          <p:cNvSpPr txBox="1">
            <a:spLocks noChangeArrowheads="1"/>
          </p:cNvSpPr>
          <p:nvPr/>
        </p:nvSpPr>
        <p:spPr bwMode="auto">
          <a:xfrm>
            <a:off x="6560344" y="5471066"/>
            <a:ext cx="7200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/>
              <a:t>Till DP   </a:t>
            </a:r>
            <a:r>
              <a:rPr lang="sv-SE" sz="1000" b="0" dirty="0" smtClean="0"/>
              <a:t>Uppdatering projektavtal</a:t>
            </a:r>
            <a:endParaRPr lang="sv-SE" sz="1000" b="0" dirty="0"/>
          </a:p>
        </p:txBody>
      </p:sp>
      <p:sp>
        <p:nvSpPr>
          <p:cNvPr id="115" name="Pentagon 126"/>
          <p:cNvSpPr/>
          <p:nvPr/>
        </p:nvSpPr>
        <p:spPr>
          <a:xfrm>
            <a:off x="7280424" y="5523830"/>
            <a:ext cx="315912" cy="425450"/>
          </a:xfrm>
          <a:prstGeom prst="homePlat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cxnSp>
        <p:nvCxnSpPr>
          <p:cNvPr id="116" name="Elbow Connector 74"/>
          <p:cNvCxnSpPr>
            <a:stCxn id="93" idx="2"/>
            <a:endCxn id="115" idx="0"/>
          </p:cNvCxnSpPr>
          <p:nvPr/>
        </p:nvCxnSpPr>
        <p:spPr>
          <a:xfrm rot="16200000" flipH="1">
            <a:off x="6584229" y="4748657"/>
            <a:ext cx="748010" cy="80233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oup 38"/>
          <p:cNvGrpSpPr/>
          <p:nvPr/>
        </p:nvGrpSpPr>
        <p:grpSpPr>
          <a:xfrm>
            <a:off x="7452320" y="2779478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87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88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7. Block-order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grpSp>
        <p:nvGrpSpPr>
          <p:cNvPr id="89" name="Group 38"/>
          <p:cNvGrpSpPr/>
          <p:nvPr/>
        </p:nvGrpSpPr>
        <p:grpSpPr>
          <a:xfrm>
            <a:off x="7464924" y="4003367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90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91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8</a:t>
              </a: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. Order-bekräftelse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92" name="Elbow Connector 74"/>
          <p:cNvCxnSpPr>
            <a:stCxn id="97" idx="3"/>
            <a:endCxn id="88" idx="1"/>
          </p:cNvCxnSpPr>
          <p:nvPr/>
        </p:nvCxnSpPr>
        <p:spPr>
          <a:xfrm flipV="1">
            <a:off x="6755014" y="3058827"/>
            <a:ext cx="697306" cy="36320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lbow Connector 74"/>
          <p:cNvCxnSpPr>
            <a:stCxn id="88" idx="2"/>
            <a:endCxn id="90" idx="0"/>
          </p:cNvCxnSpPr>
          <p:nvPr/>
        </p:nvCxnSpPr>
        <p:spPr>
          <a:xfrm rot="16200000" flipH="1">
            <a:off x="7484068" y="3632760"/>
            <a:ext cx="728589" cy="1262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lbow Connector 74"/>
          <p:cNvCxnSpPr>
            <a:stCxn id="91" idx="2"/>
            <a:endCxn id="93" idx="3"/>
          </p:cNvCxnSpPr>
          <p:nvPr/>
        </p:nvCxnSpPr>
        <p:spPr>
          <a:xfrm rot="5400000">
            <a:off x="7245879" y="4033693"/>
            <a:ext cx="143803" cy="1073751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73"/>
          <p:cNvSpPr txBox="1">
            <a:spLocks noChangeArrowheads="1"/>
          </p:cNvSpPr>
          <p:nvPr/>
        </p:nvSpPr>
        <p:spPr bwMode="auto">
          <a:xfrm>
            <a:off x="4860032" y="4960094"/>
            <a:ext cx="6238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 smtClean="0"/>
              <a:t>Ärende avslutat</a:t>
            </a:r>
            <a:endParaRPr lang="sv-SE" sz="1000" b="0" dirty="0"/>
          </a:p>
        </p:txBody>
      </p:sp>
      <p:sp>
        <p:nvSpPr>
          <p:cNvPr id="120" name="Isosceles Triangle 165"/>
          <p:cNvSpPr/>
          <p:nvPr/>
        </p:nvSpPr>
        <p:spPr>
          <a:xfrm>
            <a:off x="5009946" y="4725144"/>
            <a:ext cx="260350" cy="234950"/>
          </a:xfrm>
          <a:prstGeom prst="triangl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>
              <a:ln>
                <a:solidFill>
                  <a:srgbClr val="FF0000"/>
                </a:solidFill>
              </a:ln>
            </a:endParaRPr>
          </a:p>
        </p:txBody>
      </p:sp>
      <p:cxnSp>
        <p:nvCxnSpPr>
          <p:cNvPr id="132" name="Elbow Connector 74"/>
          <p:cNvCxnSpPr>
            <a:stCxn id="127" idx="2"/>
            <a:endCxn id="120" idx="0"/>
          </p:cNvCxnSpPr>
          <p:nvPr/>
        </p:nvCxnSpPr>
        <p:spPr>
          <a:xfrm rot="5400000">
            <a:off x="4758516" y="4017873"/>
            <a:ext cx="1088876" cy="32566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Group 38"/>
          <p:cNvGrpSpPr/>
          <p:nvPr/>
        </p:nvGrpSpPr>
        <p:grpSpPr>
          <a:xfrm>
            <a:off x="5975552" y="3142683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85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97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4b. Projekt-avtal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826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323850" y="549275"/>
            <a:ext cx="7224713" cy="492125"/>
          </a:xfrm>
        </p:spPr>
        <p:txBody>
          <a:bodyPr/>
          <a:lstStyle/>
          <a:p>
            <a:pPr eaLnBrk="1" hangingPunct="1"/>
            <a:r>
              <a:rPr lang="sv-SE" dirty="0" smtClean="0"/>
              <a:t>Beskrivning av delprocess inköp för att komma till projektavtal</a:t>
            </a:r>
          </a:p>
        </p:txBody>
      </p:sp>
      <p:graphicFrame>
        <p:nvGraphicFramePr>
          <p:cNvPr id="60499" name="Group 83"/>
          <p:cNvGraphicFramePr>
            <a:graphicFrameLocks noGrp="1"/>
          </p:cNvGraphicFramePr>
          <p:nvPr>
            <p:extLst/>
          </p:nvPr>
        </p:nvGraphicFramePr>
        <p:xfrm>
          <a:off x="468313" y="1412776"/>
          <a:ext cx="7934325" cy="3518707"/>
        </p:xfrm>
        <a:graphic>
          <a:graphicData uri="http://schemas.openxmlformats.org/drawingml/2006/table">
            <a:tbl>
              <a:tblPr/>
              <a:tblGrid>
                <a:gridCol w="1335087"/>
                <a:gridCol w="1038225"/>
                <a:gridCol w="1282700"/>
                <a:gridCol w="1757363"/>
                <a:gridCol w="2520950"/>
              </a:tblGrid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Steg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Ansvarig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Input (viktigaste)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Output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Kommentar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Skapa förfrågan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Entreprenör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Inköpsplan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Ramavtal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Anbudsförfrågan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Främst projekt där projektavtal upprättas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Skapas av ansvarig för projektets inköp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Inkluderar leverans- och grov packplan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Ta fram anbud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Anbudsförfrågan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Ramavtal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Lämnat anbud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Anbud skapas för det aktuella projektet 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Baserat på ramavtal och förfrågan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Anbudet översändes till kunden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3a. Granska anbud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Entreprenör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Anbud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Granskat anbud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Granskar om anbudet är komplett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3b. Begära komplettering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Entreprenör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Granskat anbud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Lämnat begäran om komplettering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Om anbudet inte anses komplett begärs komplettering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3c. Komplettera anbud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Begäran om komplettering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Uppdaterat anbud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 kompletterar enligt begäran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Leder till ny granskning hos entreprenör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Leder till komplettering, avslag eller accept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4a. Avslå anbud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Entreprenör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Granskat anbud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Avslaget anbud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Leverantören meddelas om avslag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Ärendet avslutas för leverantören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4b. Projektavtal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Entreprenör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Granskat anbud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Accepterat anbud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Projektavtal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Anbudet antas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Projektavtal upprättas om leveranser till det aktuella projektet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5. Blockorder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Entreprenör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Projektavtal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Lagd blockorder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Order läggs för hela projektet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Senare sker avrop utifrån blockordern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6. Bekräfta order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Blockorder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Bekräftad blockorder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Besked om leverantörens accept eller ej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EF959-0213-4905-AFF9-D0BC00AA9C48}" type="slidenum">
              <a:rPr lang="sv-SE" smtClean="0"/>
              <a:pPr>
                <a:defRPr/>
              </a:pPr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442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Delprocess Inköp: Uppdatering av projektavtal med tillval, t.ex. från slutkund för kök</a:t>
            </a:r>
            <a:endParaRPr lang="sv-SE" i="1" dirty="0" smtClean="0">
              <a:solidFill>
                <a:srgbClr val="FF0000"/>
              </a:solidFill>
            </a:endParaRPr>
          </a:p>
        </p:txBody>
      </p:sp>
      <p:sp>
        <p:nvSpPr>
          <p:cNvPr id="79" name="Rectangle 90"/>
          <p:cNvSpPr/>
          <p:nvPr/>
        </p:nvSpPr>
        <p:spPr bwMode="auto">
          <a:xfrm>
            <a:off x="395288" y="1268760"/>
            <a:ext cx="8389937" cy="2448272"/>
          </a:xfrm>
          <a:prstGeom prst="rect">
            <a:avLst/>
          </a:prstGeom>
          <a:noFill/>
          <a:ln w="127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36000" tIns="36000" rIns="72000"/>
          <a:lstStyle/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Entreprenör eller ombud</a:t>
            </a: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80" name="Rectangle 90"/>
          <p:cNvSpPr/>
          <p:nvPr/>
        </p:nvSpPr>
        <p:spPr bwMode="auto">
          <a:xfrm>
            <a:off x="395288" y="3789040"/>
            <a:ext cx="8389937" cy="2226350"/>
          </a:xfrm>
          <a:prstGeom prst="rect">
            <a:avLst/>
          </a:prstGeom>
          <a:noFill/>
          <a:ln w="127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36000" tIns="36000" rIns="72000"/>
          <a:lstStyle/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Leverantör</a:t>
            </a: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5" name="Line Callout 1 (Accent Bar) 19"/>
          <p:cNvSpPr/>
          <p:nvPr/>
        </p:nvSpPr>
        <p:spPr bwMode="auto">
          <a:xfrm>
            <a:off x="467544" y="2689447"/>
            <a:ext cx="720725" cy="490203"/>
          </a:xfrm>
          <a:prstGeom prst="accentCallout1">
            <a:avLst>
              <a:gd name="adj1" fmla="val 26008"/>
              <a:gd name="adj2" fmla="val 99975"/>
              <a:gd name="adj3" fmla="val 28309"/>
              <a:gd name="adj4" fmla="val 118643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lIns="36000" tIns="0" rIns="36000" bIns="0"/>
          <a:lstStyle/>
          <a:p>
            <a:pPr marL="85725" indent="-85725" eaLnBrk="0" hangingPunct="0">
              <a:lnSpc>
                <a:spcPts val="9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sv-SE" sz="1000" b="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DP Inköp</a:t>
            </a:r>
          </a:p>
          <a:p>
            <a:pPr marL="85725" indent="-85725" eaLnBrk="0" hangingPunct="0">
              <a:lnSpc>
                <a:spcPts val="9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sv-SE" sz="1000" b="0" dirty="0">
                <a:solidFill>
                  <a:schemeClr val="tx1">
                    <a:lumMod val="50000"/>
                  </a:schemeClr>
                </a:solidFill>
                <a:cs typeface="+mn-cs"/>
              </a:rPr>
              <a:t>D</a:t>
            </a:r>
            <a:r>
              <a:rPr lang="sv-SE" sz="1000" b="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P Projekt-avtal</a:t>
            </a:r>
            <a:endParaRPr lang="sv-SE" sz="1000" b="0" dirty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 marL="85725" indent="-85725" algn="ctr" eaLnBrk="0" hangingPunct="0">
              <a:lnSpc>
                <a:spcPts val="9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sv-SE" sz="1000" b="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7" name="Isosceles Triangle 42"/>
          <p:cNvSpPr/>
          <p:nvPr/>
        </p:nvSpPr>
        <p:spPr>
          <a:xfrm rot="5400000">
            <a:off x="1245345" y="2867223"/>
            <a:ext cx="261937" cy="233363"/>
          </a:xfrm>
          <a:prstGeom prst="triangl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endParaRPr lang="sv-SE">
              <a:ln>
                <a:solidFill>
                  <a:srgbClr val="FF0000"/>
                </a:solidFill>
              </a:ln>
            </a:endParaRPr>
          </a:p>
        </p:txBody>
      </p:sp>
      <p:grpSp>
        <p:nvGrpSpPr>
          <p:cNvPr id="2" name="Group 38"/>
          <p:cNvGrpSpPr/>
          <p:nvPr/>
        </p:nvGrpSpPr>
        <p:grpSpPr>
          <a:xfrm>
            <a:off x="2411760" y="2348880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20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21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1. Skicka förfrågan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sp>
        <p:nvSpPr>
          <p:cNvPr id="56338" name="TextBox 73"/>
          <p:cNvSpPr txBox="1">
            <a:spLocks noChangeArrowheads="1"/>
          </p:cNvSpPr>
          <p:nvPr/>
        </p:nvSpPr>
        <p:spPr bwMode="auto">
          <a:xfrm>
            <a:off x="7884368" y="2852936"/>
            <a:ext cx="8046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/>
              <a:t>Till DP   </a:t>
            </a:r>
            <a:r>
              <a:rPr lang="sv-SE" sz="1000" b="0" dirty="0" smtClean="0"/>
              <a:t>Leverans- och packplanering</a:t>
            </a:r>
            <a:endParaRPr lang="sv-SE" sz="1000" b="0" dirty="0"/>
          </a:p>
        </p:txBody>
      </p:sp>
      <p:sp>
        <p:nvSpPr>
          <p:cNvPr id="67" name="Pentagon 126"/>
          <p:cNvSpPr/>
          <p:nvPr/>
        </p:nvSpPr>
        <p:spPr>
          <a:xfrm>
            <a:off x="8216528" y="2348880"/>
            <a:ext cx="315912" cy="425450"/>
          </a:xfrm>
          <a:prstGeom prst="homePlat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cxnSp>
        <p:nvCxnSpPr>
          <p:cNvPr id="72" name="Elbow Connector 2"/>
          <p:cNvCxnSpPr>
            <a:stCxn id="21" idx="2"/>
            <a:endCxn id="56" idx="0"/>
          </p:cNvCxnSpPr>
          <p:nvPr/>
        </p:nvCxnSpPr>
        <p:spPr>
          <a:xfrm rot="16200000" flipH="1">
            <a:off x="2161083" y="3484587"/>
            <a:ext cx="1280835" cy="1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8"/>
          <p:cNvGrpSpPr/>
          <p:nvPr/>
        </p:nvGrpSpPr>
        <p:grpSpPr>
          <a:xfrm>
            <a:off x="2411760" y="4125015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56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60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2. Skapa anbud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94" name="Elbow Connector 74"/>
          <p:cNvCxnSpPr>
            <a:stCxn id="108" idx="0"/>
            <a:endCxn id="98" idx="2"/>
          </p:cNvCxnSpPr>
          <p:nvPr/>
        </p:nvCxnSpPr>
        <p:spPr>
          <a:xfrm rot="5400000" flipH="1" flipV="1">
            <a:off x="4969072" y="2082056"/>
            <a:ext cx="525390" cy="29629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38"/>
          <p:cNvGrpSpPr/>
          <p:nvPr/>
        </p:nvGrpSpPr>
        <p:grpSpPr>
          <a:xfrm>
            <a:off x="3576492" y="2348880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105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106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3. Granska anbud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131" name="Elbow Connector 74"/>
          <p:cNvCxnSpPr>
            <a:stCxn id="115" idx="3"/>
            <a:endCxn id="67" idx="1"/>
          </p:cNvCxnSpPr>
          <p:nvPr/>
        </p:nvCxnSpPr>
        <p:spPr>
          <a:xfrm flipV="1">
            <a:off x="7732368" y="2561605"/>
            <a:ext cx="484160" cy="37067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Elbow Connector 2"/>
          <p:cNvCxnSpPr>
            <a:stCxn id="98" idx="3"/>
            <a:endCxn id="134" idx="0"/>
          </p:cNvCxnSpPr>
          <p:nvPr/>
        </p:nvCxnSpPr>
        <p:spPr>
          <a:xfrm flipH="1">
            <a:off x="5465806" y="1751555"/>
            <a:ext cx="303838" cy="2325516"/>
          </a:xfrm>
          <a:prstGeom prst="bentConnector4">
            <a:avLst>
              <a:gd name="adj1" fmla="val -75237"/>
              <a:gd name="adj2" fmla="val 5464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2"/>
          <p:cNvCxnSpPr>
            <a:stCxn id="111" idx="0"/>
            <a:endCxn id="98" idx="1"/>
          </p:cNvCxnSpPr>
          <p:nvPr/>
        </p:nvCxnSpPr>
        <p:spPr>
          <a:xfrm rot="5400000" flipH="1" flipV="1">
            <a:off x="3040949" y="554116"/>
            <a:ext cx="751794" cy="3146672"/>
          </a:xfrm>
          <a:prstGeom prst="bentConnector2">
            <a:avLst/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77"/>
          <p:cNvSpPr txBox="1">
            <a:spLocks noChangeArrowheads="1"/>
          </p:cNvSpPr>
          <p:nvPr/>
        </p:nvSpPr>
        <p:spPr bwMode="auto">
          <a:xfrm>
            <a:off x="1979712" y="2636912"/>
            <a:ext cx="404812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Nej</a:t>
            </a:r>
          </a:p>
        </p:txBody>
      </p:sp>
      <p:sp>
        <p:nvSpPr>
          <p:cNvPr id="111" name="Flowchart: Decision 72"/>
          <p:cNvSpPr>
            <a:spLocks noChangeArrowheads="1"/>
          </p:cNvSpPr>
          <p:nvPr/>
        </p:nvSpPr>
        <p:spPr bwMode="auto">
          <a:xfrm>
            <a:off x="1619672" y="2503349"/>
            <a:ext cx="447675" cy="266700"/>
          </a:xfrm>
          <a:prstGeom prst="flowChartDecision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ts val="900"/>
              </a:lnSpc>
              <a:spcBef>
                <a:spcPct val="50000"/>
              </a:spcBef>
              <a:defRPr/>
            </a:pPr>
            <a:endParaRPr lang="sv-SE" sz="800" dirty="0">
              <a:latin typeface="+mn-lt"/>
              <a:cs typeface="+mn-cs"/>
            </a:endParaRPr>
          </a:p>
        </p:txBody>
      </p:sp>
      <p:sp>
        <p:nvSpPr>
          <p:cNvPr id="113" name="TextBox 73"/>
          <p:cNvSpPr txBox="1">
            <a:spLocks noChangeArrowheads="1"/>
          </p:cNvSpPr>
          <p:nvPr/>
        </p:nvSpPr>
        <p:spPr bwMode="auto">
          <a:xfrm>
            <a:off x="1143162" y="2425442"/>
            <a:ext cx="5038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 smtClean="0"/>
              <a:t>Prissatt tillval?</a:t>
            </a:r>
            <a:endParaRPr lang="sv-SE" sz="1000" b="0" dirty="0"/>
          </a:p>
        </p:txBody>
      </p:sp>
      <p:cxnSp>
        <p:nvCxnSpPr>
          <p:cNvPr id="114" name="Elbow Connector 2"/>
          <p:cNvCxnSpPr>
            <a:stCxn id="17" idx="0"/>
            <a:endCxn id="111" idx="2"/>
          </p:cNvCxnSpPr>
          <p:nvPr/>
        </p:nvCxnSpPr>
        <p:spPr>
          <a:xfrm flipV="1">
            <a:off x="1492995" y="2770049"/>
            <a:ext cx="350515" cy="213856"/>
          </a:xfrm>
          <a:prstGeom prst="bentConnector2">
            <a:avLst/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77"/>
          <p:cNvSpPr txBox="1">
            <a:spLocks noChangeArrowheads="1"/>
          </p:cNvSpPr>
          <p:nvPr/>
        </p:nvSpPr>
        <p:spPr bwMode="auto">
          <a:xfrm>
            <a:off x="1595449" y="2374885"/>
            <a:ext cx="404813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Ja</a:t>
            </a:r>
          </a:p>
        </p:txBody>
      </p:sp>
      <p:sp>
        <p:nvSpPr>
          <p:cNvPr id="70" name="Platshållare för bildnummer 69"/>
          <p:cNvSpPr>
            <a:spLocks noGrp="1"/>
          </p:cNvSpPr>
          <p:nvPr>
            <p:ph type="sldNum" sz="quarter" idx="12"/>
          </p:nvPr>
        </p:nvSpPr>
        <p:spPr>
          <a:xfrm>
            <a:off x="7131496" y="6400800"/>
            <a:ext cx="1905000" cy="457200"/>
          </a:xfrm>
        </p:spPr>
        <p:txBody>
          <a:bodyPr/>
          <a:lstStyle/>
          <a:p>
            <a:pPr>
              <a:defRPr/>
            </a:pPr>
            <a:fld id="{A9CF64A7-CB9E-4D9A-A360-3267D160C419}" type="slidenum">
              <a:rPr lang="sv-SE" smtClean="0"/>
              <a:pPr>
                <a:defRPr/>
              </a:pPr>
              <a:t>18</a:t>
            </a:fld>
            <a:endParaRPr lang="sv-SE" dirty="0"/>
          </a:p>
        </p:txBody>
      </p:sp>
      <p:sp>
        <p:nvSpPr>
          <p:cNvPr id="71" name="Line Callout 1 (Accent Bar) 19"/>
          <p:cNvSpPr/>
          <p:nvPr/>
        </p:nvSpPr>
        <p:spPr bwMode="auto">
          <a:xfrm>
            <a:off x="467544" y="3284984"/>
            <a:ext cx="720725" cy="432048"/>
          </a:xfrm>
          <a:prstGeom prst="accentCallout1">
            <a:avLst>
              <a:gd name="adj1" fmla="val 26008"/>
              <a:gd name="adj2" fmla="val 99975"/>
              <a:gd name="adj3" fmla="val 28309"/>
              <a:gd name="adj4" fmla="val 118643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lIns="36000" tIns="0" rIns="36000" bIns="0"/>
          <a:lstStyle/>
          <a:p>
            <a:pPr marL="85725" indent="-85725" eaLnBrk="0" hangingPunct="0">
              <a:lnSpc>
                <a:spcPts val="9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sv-SE" sz="1000" b="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Kund önskar göra tillval</a:t>
            </a:r>
            <a:endParaRPr lang="sv-SE" sz="1000" b="0" dirty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 marL="85725" indent="-85725" algn="ctr" eaLnBrk="0" hangingPunct="0">
              <a:lnSpc>
                <a:spcPts val="9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sv-SE" sz="1000" b="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75" name="Isosceles Triangle 42"/>
          <p:cNvSpPr/>
          <p:nvPr/>
        </p:nvSpPr>
        <p:spPr>
          <a:xfrm rot="5400000">
            <a:off x="1245345" y="3325366"/>
            <a:ext cx="261937" cy="233363"/>
          </a:xfrm>
          <a:prstGeom prst="triangl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endParaRPr lang="sv-SE">
              <a:ln>
                <a:solidFill>
                  <a:srgbClr val="FF0000"/>
                </a:solidFill>
              </a:ln>
            </a:endParaRPr>
          </a:p>
        </p:txBody>
      </p:sp>
      <p:cxnSp>
        <p:nvCxnSpPr>
          <p:cNvPr id="76" name="Elbow Connector 2"/>
          <p:cNvCxnSpPr>
            <a:stCxn id="75" idx="0"/>
          </p:cNvCxnSpPr>
          <p:nvPr/>
        </p:nvCxnSpPr>
        <p:spPr>
          <a:xfrm flipV="1">
            <a:off x="1492995" y="3068960"/>
            <a:ext cx="342701" cy="373088"/>
          </a:xfrm>
          <a:prstGeom prst="bentConnector2">
            <a:avLst/>
          </a:prstGeom>
          <a:ln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lbow Connector 2"/>
          <p:cNvCxnSpPr>
            <a:stCxn id="111" idx="3"/>
            <a:endCxn id="21" idx="1"/>
          </p:cNvCxnSpPr>
          <p:nvPr/>
        </p:nvCxnSpPr>
        <p:spPr>
          <a:xfrm flipV="1">
            <a:off x="2067347" y="2628229"/>
            <a:ext cx="344413" cy="847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Group 38"/>
          <p:cNvGrpSpPr/>
          <p:nvPr/>
        </p:nvGrpSpPr>
        <p:grpSpPr>
          <a:xfrm>
            <a:off x="4990182" y="1472206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97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98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4. Tillvals-blockorder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sp>
        <p:nvSpPr>
          <p:cNvPr id="107" name="TextBox 77"/>
          <p:cNvSpPr txBox="1">
            <a:spLocks noChangeArrowheads="1"/>
          </p:cNvSpPr>
          <p:nvPr/>
        </p:nvSpPr>
        <p:spPr bwMode="auto">
          <a:xfrm>
            <a:off x="4787776" y="2819980"/>
            <a:ext cx="404812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Nej</a:t>
            </a:r>
          </a:p>
        </p:txBody>
      </p:sp>
      <p:sp>
        <p:nvSpPr>
          <p:cNvPr id="108" name="Flowchart: Decision 72"/>
          <p:cNvSpPr>
            <a:spLocks noChangeArrowheads="1"/>
          </p:cNvSpPr>
          <p:nvPr/>
        </p:nvSpPr>
        <p:spPr bwMode="auto">
          <a:xfrm>
            <a:off x="4859784" y="2492896"/>
            <a:ext cx="447675" cy="266700"/>
          </a:xfrm>
          <a:prstGeom prst="flowChartDecision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ts val="900"/>
              </a:lnSpc>
              <a:spcBef>
                <a:spcPct val="50000"/>
              </a:spcBef>
              <a:defRPr/>
            </a:pPr>
            <a:endParaRPr lang="sv-SE" sz="800" dirty="0">
              <a:latin typeface="+mn-lt"/>
              <a:cs typeface="+mn-cs"/>
            </a:endParaRPr>
          </a:p>
        </p:txBody>
      </p:sp>
      <p:sp>
        <p:nvSpPr>
          <p:cNvPr id="109" name="TextBox 73"/>
          <p:cNvSpPr txBox="1">
            <a:spLocks noChangeArrowheads="1"/>
          </p:cNvSpPr>
          <p:nvPr/>
        </p:nvSpPr>
        <p:spPr bwMode="auto">
          <a:xfrm>
            <a:off x="4427984" y="2257127"/>
            <a:ext cx="5038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 smtClean="0"/>
              <a:t>Anbud OK?</a:t>
            </a:r>
            <a:endParaRPr lang="sv-SE" sz="1000" b="0" dirty="0"/>
          </a:p>
        </p:txBody>
      </p:sp>
      <p:sp>
        <p:nvSpPr>
          <p:cNvPr id="112" name="TextBox 77"/>
          <p:cNvSpPr txBox="1">
            <a:spLocks noChangeArrowheads="1"/>
          </p:cNvSpPr>
          <p:nvPr/>
        </p:nvSpPr>
        <p:spPr bwMode="auto">
          <a:xfrm>
            <a:off x="5003800" y="2348880"/>
            <a:ext cx="404813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Ja</a:t>
            </a:r>
          </a:p>
        </p:txBody>
      </p:sp>
      <p:cxnSp>
        <p:nvCxnSpPr>
          <p:cNvPr id="119" name="Elbow Connector 74"/>
          <p:cNvCxnSpPr>
            <a:stCxn id="108" idx="2"/>
          </p:cNvCxnSpPr>
          <p:nvPr/>
        </p:nvCxnSpPr>
        <p:spPr>
          <a:xfrm rot="5400000">
            <a:off x="3285928" y="1317178"/>
            <a:ext cx="355277" cy="3240113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" name="Group 38"/>
          <p:cNvGrpSpPr/>
          <p:nvPr/>
        </p:nvGrpSpPr>
        <p:grpSpPr>
          <a:xfrm>
            <a:off x="5076056" y="4077071"/>
            <a:ext cx="779484" cy="639389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134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135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5. Ta emot tillvals-blockorder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grpSp>
        <p:nvGrpSpPr>
          <p:cNvPr id="375" name="Group 38"/>
          <p:cNvGrpSpPr/>
          <p:nvPr/>
        </p:nvGrpSpPr>
        <p:grpSpPr>
          <a:xfrm>
            <a:off x="6384804" y="5237956"/>
            <a:ext cx="779484" cy="658788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376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377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6. Upp-datera ritning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443" name="Elbow Connector 74"/>
          <p:cNvCxnSpPr>
            <a:stCxn id="135" idx="2"/>
            <a:endCxn id="377" idx="1"/>
          </p:cNvCxnSpPr>
          <p:nvPr/>
        </p:nvCxnSpPr>
        <p:spPr>
          <a:xfrm rot="16200000" flipH="1">
            <a:off x="5478769" y="4703477"/>
            <a:ext cx="893052" cy="919017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Elbow Connector 74"/>
          <p:cNvCxnSpPr>
            <a:stCxn id="106" idx="3"/>
            <a:endCxn id="108" idx="1"/>
          </p:cNvCxnSpPr>
          <p:nvPr/>
        </p:nvCxnSpPr>
        <p:spPr>
          <a:xfrm flipV="1">
            <a:off x="4355954" y="2626246"/>
            <a:ext cx="503830" cy="198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5" name="Group 38"/>
          <p:cNvGrpSpPr/>
          <p:nvPr/>
        </p:nvGrpSpPr>
        <p:grpSpPr>
          <a:xfrm>
            <a:off x="7248899" y="4437111"/>
            <a:ext cx="880841" cy="572765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456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457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7. Bekräfta </a:t>
              </a:r>
              <a:r>
                <a:rPr lang="sv-SE" sz="1000" dirty="0" smtClean="0">
                  <a:cs typeface="+mn-cs"/>
                </a:rPr>
                <a:t>tillvals-blockorder</a:t>
              </a:r>
              <a:endParaRPr lang="sv-SE" sz="1000" dirty="0">
                <a:cs typeface="+mn-cs"/>
              </a:endParaRPr>
            </a:p>
          </p:txBody>
        </p:sp>
      </p:grpSp>
      <p:sp>
        <p:nvSpPr>
          <p:cNvPr id="458" name="TextBox 77"/>
          <p:cNvSpPr txBox="1">
            <a:spLocks noChangeArrowheads="1"/>
          </p:cNvSpPr>
          <p:nvPr/>
        </p:nvSpPr>
        <p:spPr bwMode="auto">
          <a:xfrm>
            <a:off x="6615460" y="4293096"/>
            <a:ext cx="404812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Nej</a:t>
            </a:r>
          </a:p>
        </p:txBody>
      </p:sp>
      <p:sp>
        <p:nvSpPr>
          <p:cNvPr id="459" name="Flowchart: Decision 72"/>
          <p:cNvSpPr>
            <a:spLocks noChangeArrowheads="1"/>
          </p:cNvSpPr>
          <p:nvPr/>
        </p:nvSpPr>
        <p:spPr bwMode="auto">
          <a:xfrm>
            <a:off x="6444208" y="4581128"/>
            <a:ext cx="447675" cy="266700"/>
          </a:xfrm>
          <a:prstGeom prst="flowChartDecision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ts val="900"/>
              </a:lnSpc>
              <a:spcBef>
                <a:spcPct val="50000"/>
              </a:spcBef>
              <a:defRPr/>
            </a:pPr>
            <a:endParaRPr lang="sv-SE" sz="800" dirty="0">
              <a:latin typeface="+mn-lt"/>
              <a:cs typeface="+mn-cs"/>
            </a:endParaRPr>
          </a:p>
        </p:txBody>
      </p:sp>
      <p:sp>
        <p:nvSpPr>
          <p:cNvPr id="460" name="TextBox 73"/>
          <p:cNvSpPr txBox="1">
            <a:spLocks noChangeArrowheads="1"/>
          </p:cNvSpPr>
          <p:nvPr/>
        </p:nvSpPr>
        <p:spPr bwMode="auto">
          <a:xfrm>
            <a:off x="6084416" y="4246930"/>
            <a:ext cx="5038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 smtClean="0"/>
              <a:t>Sista tillägg / frystid?</a:t>
            </a:r>
            <a:endParaRPr lang="sv-SE" sz="1000" b="0" dirty="0"/>
          </a:p>
        </p:txBody>
      </p:sp>
      <p:sp>
        <p:nvSpPr>
          <p:cNvPr id="461" name="TextBox 77"/>
          <p:cNvSpPr txBox="1">
            <a:spLocks noChangeArrowheads="1"/>
          </p:cNvSpPr>
          <p:nvPr/>
        </p:nvSpPr>
        <p:spPr bwMode="auto">
          <a:xfrm>
            <a:off x="6876256" y="4581128"/>
            <a:ext cx="404813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Ja</a:t>
            </a:r>
          </a:p>
        </p:txBody>
      </p:sp>
      <p:cxnSp>
        <p:nvCxnSpPr>
          <p:cNvPr id="464" name="Elbow Connector 74"/>
          <p:cNvCxnSpPr>
            <a:stCxn id="376" idx="0"/>
            <a:endCxn id="459" idx="2"/>
          </p:cNvCxnSpPr>
          <p:nvPr/>
        </p:nvCxnSpPr>
        <p:spPr>
          <a:xfrm rot="16200000" flipV="1">
            <a:off x="6526236" y="4989638"/>
            <a:ext cx="390128" cy="10650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Elbow Connector 74"/>
          <p:cNvCxnSpPr>
            <a:stCxn id="459" idx="3"/>
            <a:endCxn id="457" idx="1"/>
          </p:cNvCxnSpPr>
          <p:nvPr/>
        </p:nvCxnSpPr>
        <p:spPr>
          <a:xfrm>
            <a:off x="6891883" y="4714478"/>
            <a:ext cx="357016" cy="4567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Elbow Connector 74"/>
          <p:cNvCxnSpPr>
            <a:stCxn id="456" idx="0"/>
            <a:endCxn id="115" idx="2"/>
          </p:cNvCxnSpPr>
          <p:nvPr/>
        </p:nvCxnSpPr>
        <p:spPr>
          <a:xfrm rot="16200000" flipV="1">
            <a:off x="6863091" y="3610872"/>
            <a:ext cx="1255109" cy="39736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Elbow Connector 74"/>
          <p:cNvCxnSpPr>
            <a:stCxn id="459" idx="0"/>
          </p:cNvCxnSpPr>
          <p:nvPr/>
        </p:nvCxnSpPr>
        <p:spPr>
          <a:xfrm rot="16200000" flipV="1">
            <a:off x="3603800" y="1516882"/>
            <a:ext cx="1296142" cy="4832350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2"/>
          <p:cNvCxnSpPr>
            <a:stCxn id="60" idx="3"/>
            <a:endCxn id="106" idx="2"/>
          </p:cNvCxnSpPr>
          <p:nvPr/>
        </p:nvCxnSpPr>
        <p:spPr>
          <a:xfrm flipV="1">
            <a:off x="3191222" y="2844180"/>
            <a:ext cx="775001" cy="1560184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" name="Group 38"/>
          <p:cNvGrpSpPr/>
          <p:nvPr/>
        </p:nvGrpSpPr>
        <p:grpSpPr>
          <a:xfrm>
            <a:off x="6851552" y="2609237"/>
            <a:ext cx="880841" cy="572765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104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115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8</a:t>
              </a: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. Uppdatera projektavtal</a:t>
              </a:r>
              <a:endParaRPr lang="sv-SE" sz="1000" dirty="0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110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323850" y="549275"/>
            <a:ext cx="7224713" cy="492125"/>
          </a:xfrm>
        </p:spPr>
        <p:txBody>
          <a:bodyPr/>
          <a:lstStyle/>
          <a:p>
            <a:pPr eaLnBrk="1" hangingPunct="1"/>
            <a:r>
              <a:rPr lang="sv-SE" dirty="0" smtClean="0"/>
              <a:t>Beskrivning av delprocess </a:t>
            </a:r>
            <a:r>
              <a:rPr lang="sv-SE" dirty="0"/>
              <a:t>i</a:t>
            </a:r>
            <a:r>
              <a:rPr lang="sv-SE" dirty="0" smtClean="0"/>
              <a:t>nköp för att uppdatera projektavtal</a:t>
            </a:r>
          </a:p>
        </p:txBody>
      </p:sp>
      <p:graphicFrame>
        <p:nvGraphicFramePr>
          <p:cNvPr id="60499" name="Group 83"/>
          <p:cNvGraphicFramePr>
            <a:graphicFrameLocks noGrp="1"/>
          </p:cNvGraphicFramePr>
          <p:nvPr>
            <p:extLst/>
          </p:nvPr>
        </p:nvGraphicFramePr>
        <p:xfrm>
          <a:off x="467544" y="1124744"/>
          <a:ext cx="7934325" cy="5195107"/>
        </p:xfrm>
        <a:graphic>
          <a:graphicData uri="http://schemas.openxmlformats.org/drawingml/2006/table">
            <a:tbl>
              <a:tblPr/>
              <a:tblGrid>
                <a:gridCol w="1335087"/>
                <a:gridCol w="1038225"/>
                <a:gridCol w="1282700"/>
                <a:gridCol w="1757363"/>
                <a:gridCol w="2520950"/>
              </a:tblGrid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Steg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Ansvarig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Input (viktigaste)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Output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Kommentar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Från början finns ett projektavtal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Entreprenör eller ombud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Projektavtal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Lista med prissatta tillval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Önskemål från kund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sv-SE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Denna fas kan pågå i månader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Kunden, t.ex. en hyresgäst vill ha tillval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Sker via entreprenör, mäklare eller butik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Under tiden kan leveransplaner skickas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Skicka förfrågan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Entreprenör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Projektavtal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Kundönskemål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Anbudsförfrågan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Önskemål enligt överenskomna tillval.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Om ej överenskommet tas anbud in.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Skapa och skicka anbud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Anbudsförfrågan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Anbud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Anbud baserat på förfrågan skickas till kund eller dennes ombud.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Kan kräva ny eller ändrad ritning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Granska anbud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Entreprenör eller ombud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Anbud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Granskat anbud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Granskar om anbudet är ok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Stämmer av med slutkund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Om ej ok, ny förfrågan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 Tillvalsblockorder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Entreprenör eller ombud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Anbud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Tillvalsorder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Kompletterar, inte uppdaterar, blockorder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Tillval till avtalets standardprodukt beställs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Ofta olika </a:t>
                      </a:r>
                      <a:r>
                        <a:rPr kumimoji="0" lang="sv-SE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frystider</a:t>
                      </a: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för olika delar, t.ex. per trapphus 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5. Tar emot tillägg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Tillvalsorder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Registrerad tillvalsorder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Uppdatering av leverantörens system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Nya tillägg kan komma löpande under period fram till tid då ordern fryses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6. Uppdatera ritning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Registrerat tillägg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Uppdaterad ritning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Ritning för tillverkning uppdateras för aktuella lägenheter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7. Bekräfta inköpsorder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Löpande tillvalsorder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Bekräftade tillvalsorder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Vid den tid före leverans som avtalets fryses skickar leverantören en bekräftelse på de eventuella tillägg som gjorts.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8. Uppdatera projektavtal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Båda parter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Projektavtal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Tillvalsorder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Uppdaterat projektavtal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När inköpsordern är fryst uppdateras projektavtalet med eventuella tillval.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Leverantören kan nu starta sin tillverkning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Entreprenören ska lägga löpande avrop för leverans eller delleverans.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Godsmottagning skiljer då bekräftelse och avisering ej inkluderar ingående artiklar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EF959-0213-4905-AFF9-D0BC00AA9C48}" type="slidenum">
              <a:rPr lang="sv-SE" smtClean="0"/>
              <a:pPr>
                <a:defRPr/>
              </a:pPr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055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Platshållare för bild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52010B-2557-489A-BC6B-3EDF7409E20F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471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Ändringar i denna version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1600" y="1700808"/>
            <a:ext cx="7391400" cy="4010000"/>
          </a:xfrm>
        </p:spPr>
        <p:txBody>
          <a:bodyPr/>
          <a:lstStyle/>
          <a:p>
            <a:r>
              <a:rPr lang="sv-SE" dirty="0" smtClean="0"/>
              <a:t>Komplettering av huvudprocesskarta</a:t>
            </a:r>
          </a:p>
          <a:p>
            <a:r>
              <a:rPr lang="sv-SE" dirty="0" smtClean="0"/>
              <a:t>Komplettering och ändring av projekteringsprocessen</a:t>
            </a:r>
          </a:p>
          <a:p>
            <a:r>
              <a:rPr lang="sv-SE" dirty="0"/>
              <a:t>Komplettering och ändring av </a:t>
            </a:r>
            <a:r>
              <a:rPr lang="sv-SE" dirty="0" smtClean="0"/>
              <a:t>inköpsprocessen (projektavtal)</a:t>
            </a:r>
          </a:p>
          <a:p>
            <a:r>
              <a:rPr lang="sv-SE" dirty="0"/>
              <a:t>Komplettering och ändring av inköpsprocessen </a:t>
            </a:r>
            <a:r>
              <a:rPr lang="sv-SE" dirty="0" smtClean="0"/>
              <a:t>(tillval)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8995984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latshållare för bildnummer 6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fld id="{79F8DD1F-624D-48E4-B53D-2E65D4684CA9}" type="slidenum">
              <a:rPr lang="en-US" sz="1200" b="0">
                <a:solidFill>
                  <a:schemeClr val="bg1"/>
                </a:solidFill>
                <a:cs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20</a:t>
            </a:fld>
            <a:endParaRPr lang="en-US" sz="1200" b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5363" name="Rectangle 100"/>
          <p:cNvSpPr txBox="1">
            <a:spLocks noChangeArrowheads="1"/>
          </p:cNvSpPr>
          <p:nvPr/>
        </p:nvSpPr>
        <p:spPr bwMode="auto">
          <a:xfrm>
            <a:off x="228600" y="228600"/>
            <a:ext cx="8087816" cy="838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b"/>
          <a:lstStyle/>
          <a:p>
            <a:pPr defTabSz="762000"/>
            <a:r>
              <a:rPr lang="sv-SE" sz="2800" dirty="0" smtClean="0">
                <a:solidFill>
                  <a:schemeClr val="bg1"/>
                </a:solidFill>
              </a:rPr>
              <a:t>Avropsprocessen</a:t>
            </a:r>
            <a:r>
              <a:rPr lang="sv-SE" sz="2800" dirty="0" smtClean="0">
                <a:solidFill>
                  <a:schemeClr val="bg1"/>
                </a:solidFill>
                <a:cs typeface="Arial" charset="0"/>
              </a:rPr>
              <a:t>, aktiviteter</a:t>
            </a:r>
            <a:endParaRPr lang="en-GB" sz="2800" dirty="0">
              <a:solidFill>
                <a:srgbClr val="FF0000"/>
              </a:solidFill>
              <a:cs typeface="Arial" charset="0"/>
            </a:endParaRPr>
          </a:p>
        </p:txBody>
      </p:sp>
      <p:pic>
        <p:nvPicPr>
          <p:cNvPr id="15383" name="Picture 88" descr="C:\Users\Peter\AppData\Local\Microsoft\Windows\Temporary Internet Files\Content.IE5\VXSG3B6J\MP90040208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2753052"/>
            <a:ext cx="80803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" name="Rektangel 151"/>
          <p:cNvSpPr>
            <a:spLocks noChangeArrowheads="1"/>
          </p:cNvSpPr>
          <p:nvPr/>
        </p:nvSpPr>
        <p:spPr bwMode="auto">
          <a:xfrm>
            <a:off x="1259632" y="2354103"/>
            <a:ext cx="14401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1400" dirty="0" smtClean="0">
                <a:solidFill>
                  <a:srgbClr val="2F74A6"/>
                </a:solidFill>
                <a:latin typeface="Verdana" pitchFamily="34" charset="0"/>
                <a:cs typeface="Arial" charset="0"/>
              </a:rPr>
              <a:t>Byggprojekt</a:t>
            </a:r>
          </a:p>
        </p:txBody>
      </p:sp>
      <p:sp>
        <p:nvSpPr>
          <p:cNvPr id="99" name="Line 93"/>
          <p:cNvSpPr>
            <a:spLocks noChangeShapeType="1"/>
          </p:cNvSpPr>
          <p:nvPr/>
        </p:nvSpPr>
        <p:spPr bwMode="auto">
          <a:xfrm flipH="1">
            <a:off x="4055393" y="2852936"/>
            <a:ext cx="1236687" cy="0"/>
          </a:xfrm>
          <a:prstGeom prst="line">
            <a:avLst/>
          </a:prstGeom>
          <a:noFill/>
          <a:ln w="63500">
            <a:solidFill>
              <a:srgbClr val="800000"/>
            </a:solidFill>
            <a:round/>
            <a:headEnd type="triangle" w="sm" len="med"/>
            <a:tailEnd type="triangle" w="sm" len="med"/>
          </a:ln>
        </p:spPr>
        <p:txBody>
          <a:bodyPr/>
          <a:lstStyle/>
          <a:p>
            <a:endParaRPr lang="sv-SE"/>
          </a:p>
        </p:txBody>
      </p:sp>
      <p:sp>
        <p:nvSpPr>
          <p:cNvPr id="101" name="Rektangel 151"/>
          <p:cNvSpPr>
            <a:spLocks noChangeArrowheads="1"/>
          </p:cNvSpPr>
          <p:nvPr/>
        </p:nvSpPr>
        <p:spPr bwMode="auto">
          <a:xfrm>
            <a:off x="6156176" y="2393012"/>
            <a:ext cx="12961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1400" dirty="0" smtClean="0">
                <a:solidFill>
                  <a:srgbClr val="2F74A6"/>
                </a:solidFill>
                <a:latin typeface="Verdana" pitchFamily="34" charset="0"/>
                <a:cs typeface="Arial" charset="0"/>
              </a:rPr>
              <a:t>Leverantör</a:t>
            </a:r>
          </a:p>
        </p:txBody>
      </p:sp>
      <p:sp>
        <p:nvSpPr>
          <p:cNvPr id="115" name="Rektangel 106"/>
          <p:cNvSpPr>
            <a:spLocks noChangeArrowheads="1"/>
          </p:cNvSpPr>
          <p:nvPr/>
        </p:nvSpPr>
        <p:spPr bwMode="auto">
          <a:xfrm>
            <a:off x="899592" y="3374990"/>
            <a:ext cx="172819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>
                <a:latin typeface="Verdana" pitchFamily="34" charset="0"/>
                <a:cs typeface="Arial" charset="0"/>
              </a:rPr>
              <a:t> </a:t>
            </a:r>
            <a:r>
              <a:rPr lang="sv-SE" sz="1200" b="0" dirty="0" smtClean="0">
                <a:latin typeface="Verdana" pitchFamily="34" charset="0"/>
                <a:cs typeface="Arial" charset="0"/>
              </a:rPr>
              <a:t>definiera leveransdelar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  <a:cs typeface="Arial" charset="0"/>
              </a:rPr>
              <a:t> </a:t>
            </a:r>
            <a:r>
              <a:rPr lang="sv-SE" sz="1200" b="0" dirty="0" smtClean="0">
                <a:latin typeface="Verdana" pitchFamily="34" charset="0"/>
              </a:rPr>
              <a:t>tidssätta leveransdelar</a:t>
            </a:r>
            <a:endParaRPr lang="sv-SE" sz="1200" b="0" dirty="0" smtClean="0">
              <a:latin typeface="Verdana" pitchFamily="34" charset="0"/>
              <a:cs typeface="Arial" charset="0"/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  <a:cs typeface="Arial" charset="0"/>
              </a:rPr>
              <a:t> </a:t>
            </a:r>
            <a:r>
              <a:rPr lang="sv-SE" sz="1200" b="0" dirty="0" smtClean="0">
                <a:latin typeface="Verdana" pitchFamily="34" charset="0"/>
              </a:rPr>
              <a:t>uppdatera leveransdelar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  <a:cs typeface="Arial" charset="0"/>
              </a:rPr>
              <a:t> </a:t>
            </a:r>
            <a:r>
              <a:rPr lang="sv-SE" sz="1200" b="0" dirty="0" smtClean="0">
                <a:latin typeface="Verdana" pitchFamily="34" charset="0"/>
              </a:rPr>
              <a:t>leveransplanering</a:t>
            </a:r>
          </a:p>
          <a:p>
            <a:pPr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</a:rPr>
              <a:t> lägga avrop</a:t>
            </a:r>
          </a:p>
          <a:p>
            <a:pPr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</a:rPr>
              <a:t> hantera avvikelser</a:t>
            </a:r>
          </a:p>
          <a:p>
            <a:pPr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</a:rPr>
              <a:t> packnings- och </a:t>
            </a:r>
            <a:r>
              <a:rPr lang="sv-SE" sz="1200" b="0" dirty="0" err="1" smtClean="0">
                <a:latin typeface="Verdana" pitchFamily="34" charset="0"/>
              </a:rPr>
              <a:t>märknings-instruktion</a:t>
            </a:r>
            <a:endParaRPr lang="sv-SE" sz="1200" b="0" dirty="0" smtClean="0">
              <a:latin typeface="Verdana" pitchFamily="34" charset="0"/>
            </a:endParaRPr>
          </a:p>
        </p:txBody>
      </p:sp>
      <p:sp>
        <p:nvSpPr>
          <p:cNvPr id="116" name="Rektangel 106"/>
          <p:cNvSpPr>
            <a:spLocks noChangeArrowheads="1"/>
          </p:cNvSpPr>
          <p:nvPr/>
        </p:nvSpPr>
        <p:spPr bwMode="auto">
          <a:xfrm>
            <a:off x="6228184" y="3258849"/>
            <a:ext cx="12961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>
                <a:latin typeface="Verdana" pitchFamily="34" charset="0"/>
                <a:cs typeface="Arial" charset="0"/>
              </a:rPr>
              <a:t> </a:t>
            </a:r>
            <a:r>
              <a:rPr lang="sv-SE" sz="1200" b="0" dirty="0" smtClean="0">
                <a:latin typeface="Verdana" pitchFamily="34" charset="0"/>
                <a:cs typeface="Arial" charset="0"/>
              </a:rPr>
              <a:t>inköps- och </a:t>
            </a:r>
            <a:r>
              <a:rPr lang="sv-SE" sz="1200" b="0" dirty="0" err="1" smtClean="0">
                <a:latin typeface="Verdana" pitchFamily="34" charset="0"/>
                <a:cs typeface="Arial" charset="0"/>
              </a:rPr>
              <a:t>produktions-planering</a:t>
            </a:r>
            <a:endParaRPr lang="sv-SE" sz="1200" b="0" dirty="0" smtClean="0">
              <a:latin typeface="Verdana" pitchFamily="34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</a:rPr>
              <a:t> avropssvar</a:t>
            </a:r>
          </a:p>
          <a:p>
            <a:pPr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</a:rPr>
              <a:t> </a:t>
            </a:r>
            <a:r>
              <a:rPr lang="sv-SE" sz="1200" b="0" dirty="0" err="1" smtClean="0">
                <a:latin typeface="Verdana" pitchFamily="34" charset="0"/>
              </a:rPr>
              <a:t>avvikelse-hantering</a:t>
            </a:r>
            <a:endParaRPr lang="sv-SE" sz="1200" b="0" dirty="0" smtClean="0">
              <a:latin typeface="Verdana" pitchFamily="34" charset="0"/>
            </a:endParaRPr>
          </a:p>
        </p:txBody>
      </p:sp>
      <p:sp>
        <p:nvSpPr>
          <p:cNvPr id="52" name="Rektangel 151"/>
          <p:cNvSpPr>
            <a:spLocks noChangeArrowheads="1"/>
          </p:cNvSpPr>
          <p:nvPr/>
        </p:nvSpPr>
        <p:spPr bwMode="auto">
          <a:xfrm>
            <a:off x="4932040" y="4542219"/>
            <a:ext cx="7200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1400" dirty="0" smtClean="0">
                <a:solidFill>
                  <a:srgbClr val="2F74A6"/>
                </a:solidFill>
                <a:latin typeface="Verdana" pitchFamily="34" charset="0"/>
              </a:rPr>
              <a:t>3</a:t>
            </a:r>
            <a:r>
              <a:rPr lang="sv-SE" sz="1400" dirty="0" smtClean="0">
                <a:solidFill>
                  <a:srgbClr val="2F74A6"/>
                </a:solidFill>
                <a:latin typeface="Verdana" pitchFamily="34" charset="0"/>
                <a:cs typeface="Arial" charset="0"/>
              </a:rPr>
              <a:t>PL</a:t>
            </a:r>
          </a:p>
        </p:txBody>
      </p:sp>
      <p:sp>
        <p:nvSpPr>
          <p:cNvPr id="53" name="Rektangel 106"/>
          <p:cNvSpPr>
            <a:spLocks noChangeArrowheads="1"/>
          </p:cNvSpPr>
          <p:nvPr/>
        </p:nvSpPr>
        <p:spPr bwMode="auto">
          <a:xfrm>
            <a:off x="4499992" y="5406315"/>
            <a:ext cx="12961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>
                <a:latin typeface="Verdana" pitchFamily="34" charset="0"/>
                <a:cs typeface="Arial" charset="0"/>
              </a:rPr>
              <a:t> </a:t>
            </a:r>
            <a:r>
              <a:rPr lang="sv-SE" sz="1200" b="0" dirty="0" smtClean="0">
                <a:latin typeface="Verdana" pitchFamily="34" charset="0"/>
                <a:cs typeface="Arial" charset="0"/>
              </a:rPr>
              <a:t>planering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</a:rPr>
              <a:t> avropssvar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  <a:cs typeface="Arial" charset="0"/>
              </a:rPr>
              <a:t> </a:t>
            </a:r>
            <a:r>
              <a:rPr lang="sv-SE" sz="1200" b="0" dirty="0" err="1" smtClean="0">
                <a:latin typeface="Verdana" pitchFamily="34" charset="0"/>
                <a:cs typeface="Arial" charset="0"/>
              </a:rPr>
              <a:t>avvikelse-hantering</a:t>
            </a:r>
            <a:endParaRPr lang="sv-SE" sz="1200" b="0" dirty="0">
              <a:latin typeface="Verdana" pitchFamily="34" charset="0"/>
              <a:cs typeface="Arial" charset="0"/>
            </a:endParaRPr>
          </a:p>
        </p:txBody>
      </p:sp>
      <p:sp>
        <p:nvSpPr>
          <p:cNvPr id="54" name="Rektangel 53"/>
          <p:cNvSpPr/>
          <p:nvPr/>
        </p:nvSpPr>
        <p:spPr>
          <a:xfrm>
            <a:off x="611560" y="1268760"/>
            <a:ext cx="79928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dirty="0" smtClean="0">
                <a:latin typeface="Verdana" pitchFamily="34" charset="0"/>
              </a:rPr>
              <a:t>Förutsättning:</a:t>
            </a:r>
            <a:r>
              <a:rPr lang="sv-SE" sz="1400" b="0" dirty="0" smtClean="0">
                <a:latin typeface="Verdana" pitchFamily="34" charset="0"/>
              </a:rPr>
              <a:t> Avtal samt inköps- och leveransplan finns</a:t>
            </a:r>
          </a:p>
          <a:p>
            <a:r>
              <a:rPr lang="sv-SE" sz="1400" dirty="0" smtClean="0">
                <a:latin typeface="Verdana" pitchFamily="34" charset="0"/>
              </a:rPr>
              <a:t>Part hos entreprenör:</a:t>
            </a:r>
            <a:r>
              <a:rPr lang="sv-SE" sz="1400" b="0" dirty="0" smtClean="0">
                <a:latin typeface="Verdana" pitchFamily="34" charset="0"/>
              </a:rPr>
              <a:t> Leveransplanerare, arbetsledare, platschef, ledande montör</a:t>
            </a:r>
          </a:p>
          <a:p>
            <a:r>
              <a:rPr lang="sv-SE" sz="1400" dirty="0" smtClean="0">
                <a:latin typeface="Verdana" pitchFamily="34" charset="0"/>
              </a:rPr>
              <a:t>Part hos leverantör:</a:t>
            </a:r>
            <a:r>
              <a:rPr lang="sv-SE" sz="1400" b="0" dirty="0" smtClean="0">
                <a:latin typeface="Verdana" pitchFamily="34" charset="0"/>
              </a:rPr>
              <a:t> Ordermottagare, leveransplanerare </a:t>
            </a:r>
            <a:r>
              <a:rPr lang="sv-SE" sz="1400" b="0" dirty="0" err="1" smtClean="0">
                <a:latin typeface="Verdana" pitchFamily="34" charset="0"/>
              </a:rPr>
              <a:t>etc</a:t>
            </a:r>
            <a:endParaRPr lang="sv-SE" sz="1400" dirty="0"/>
          </a:p>
        </p:txBody>
      </p:sp>
      <p:sp>
        <p:nvSpPr>
          <p:cNvPr id="55" name="Rektangel 54"/>
          <p:cNvSpPr/>
          <p:nvPr/>
        </p:nvSpPr>
        <p:spPr>
          <a:xfrm>
            <a:off x="3870176" y="3030051"/>
            <a:ext cx="1997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b="0" dirty="0" smtClean="0">
                <a:solidFill>
                  <a:srgbClr val="C00000"/>
                </a:solidFill>
                <a:latin typeface="Verdana" pitchFamily="34" charset="0"/>
              </a:rPr>
              <a:t>Meddelandeutväxling</a:t>
            </a:r>
          </a:p>
          <a:p>
            <a:pPr>
              <a:buFont typeface="Arial" charset="0"/>
              <a:buChar char="•"/>
            </a:pPr>
            <a:r>
              <a:rPr lang="sv-SE" sz="1200" b="0" dirty="0" smtClean="0">
                <a:solidFill>
                  <a:srgbClr val="C00000"/>
                </a:solidFill>
                <a:latin typeface="Verdana" pitchFamily="34" charset="0"/>
              </a:rPr>
              <a:t> leveransplan</a:t>
            </a:r>
          </a:p>
          <a:p>
            <a:pPr>
              <a:buFont typeface="Arial" charset="0"/>
              <a:buChar char="•"/>
            </a:pPr>
            <a:r>
              <a:rPr lang="sv-SE" sz="1200" b="0" dirty="0" smtClean="0">
                <a:solidFill>
                  <a:srgbClr val="C00000"/>
                </a:solidFill>
                <a:latin typeface="Verdana" pitchFamily="34" charset="0"/>
              </a:rPr>
              <a:t> avrop</a:t>
            </a:r>
          </a:p>
          <a:p>
            <a:pPr>
              <a:buFont typeface="Arial" charset="0"/>
              <a:buChar char="•"/>
            </a:pPr>
            <a:r>
              <a:rPr lang="sv-SE" sz="1200" b="0" dirty="0" smtClean="0">
                <a:solidFill>
                  <a:srgbClr val="C00000"/>
                </a:solidFill>
                <a:latin typeface="Verdana" pitchFamily="34" charset="0"/>
              </a:rPr>
              <a:t> avropsbekräftelse</a:t>
            </a:r>
          </a:p>
        </p:txBody>
      </p:sp>
      <p:pic>
        <p:nvPicPr>
          <p:cNvPr id="21" name="Picture 5" descr="2049466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2609036"/>
            <a:ext cx="653033" cy="749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" name="Group 4"/>
          <p:cNvGrpSpPr>
            <a:grpSpLocks noChangeAspect="1"/>
          </p:cNvGrpSpPr>
          <p:nvPr/>
        </p:nvGrpSpPr>
        <p:grpSpPr bwMode="auto">
          <a:xfrm>
            <a:off x="4572000" y="4830251"/>
            <a:ext cx="936104" cy="528433"/>
            <a:chOff x="4195" y="2659"/>
            <a:chExt cx="1155" cy="652"/>
          </a:xfrm>
        </p:grpSpPr>
        <p:sp>
          <p:nvSpPr>
            <p:cNvPr id="22" name="AutoShape 3"/>
            <p:cNvSpPr>
              <a:spLocks noChangeAspect="1" noChangeArrowheads="1" noTextEdit="1"/>
            </p:cNvSpPr>
            <p:nvPr/>
          </p:nvSpPr>
          <p:spPr bwMode="auto">
            <a:xfrm>
              <a:off x="4195" y="2659"/>
              <a:ext cx="1155" cy="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3" name="Freeform 5"/>
            <p:cNvSpPr>
              <a:spLocks/>
            </p:cNvSpPr>
            <p:nvPr/>
          </p:nvSpPr>
          <p:spPr bwMode="auto">
            <a:xfrm>
              <a:off x="4196" y="2660"/>
              <a:ext cx="1149" cy="646"/>
            </a:xfrm>
            <a:custGeom>
              <a:avLst/>
              <a:gdLst/>
              <a:ahLst/>
              <a:cxnLst>
                <a:cxn ang="0">
                  <a:pos x="322" y="2"/>
                </a:cxn>
                <a:cxn ang="0">
                  <a:pos x="364" y="72"/>
                </a:cxn>
                <a:cxn ang="0">
                  <a:pos x="381" y="131"/>
                </a:cxn>
                <a:cxn ang="0">
                  <a:pos x="388" y="346"/>
                </a:cxn>
                <a:cxn ang="0">
                  <a:pos x="398" y="257"/>
                </a:cxn>
                <a:cxn ang="0">
                  <a:pos x="407" y="253"/>
                </a:cxn>
                <a:cxn ang="0">
                  <a:pos x="468" y="257"/>
                </a:cxn>
                <a:cxn ang="0">
                  <a:pos x="470" y="284"/>
                </a:cxn>
                <a:cxn ang="0">
                  <a:pos x="484" y="284"/>
                </a:cxn>
                <a:cxn ang="0">
                  <a:pos x="500" y="273"/>
                </a:cxn>
                <a:cxn ang="0">
                  <a:pos x="516" y="264"/>
                </a:cxn>
                <a:cxn ang="0">
                  <a:pos x="533" y="261"/>
                </a:cxn>
                <a:cxn ang="0">
                  <a:pos x="564" y="277"/>
                </a:cxn>
                <a:cxn ang="0">
                  <a:pos x="600" y="297"/>
                </a:cxn>
                <a:cxn ang="0">
                  <a:pos x="637" y="316"/>
                </a:cxn>
                <a:cxn ang="0">
                  <a:pos x="651" y="287"/>
                </a:cxn>
                <a:cxn ang="0">
                  <a:pos x="664" y="255"/>
                </a:cxn>
                <a:cxn ang="0">
                  <a:pos x="723" y="287"/>
                </a:cxn>
                <a:cxn ang="0">
                  <a:pos x="738" y="287"/>
                </a:cxn>
                <a:cxn ang="0">
                  <a:pos x="755" y="276"/>
                </a:cxn>
                <a:cxn ang="0">
                  <a:pos x="773" y="265"/>
                </a:cxn>
                <a:cxn ang="0">
                  <a:pos x="788" y="258"/>
                </a:cxn>
                <a:cxn ang="0">
                  <a:pos x="795" y="264"/>
                </a:cxn>
                <a:cxn ang="0">
                  <a:pos x="830" y="291"/>
                </a:cxn>
                <a:cxn ang="0">
                  <a:pos x="865" y="316"/>
                </a:cxn>
                <a:cxn ang="0">
                  <a:pos x="899" y="342"/>
                </a:cxn>
                <a:cxn ang="0">
                  <a:pos x="909" y="262"/>
                </a:cxn>
                <a:cxn ang="0">
                  <a:pos x="916" y="258"/>
                </a:cxn>
                <a:cxn ang="0">
                  <a:pos x="980" y="276"/>
                </a:cxn>
                <a:cxn ang="0">
                  <a:pos x="992" y="285"/>
                </a:cxn>
                <a:cxn ang="0">
                  <a:pos x="1008" y="273"/>
                </a:cxn>
                <a:cxn ang="0">
                  <a:pos x="1024" y="262"/>
                </a:cxn>
                <a:cxn ang="0">
                  <a:pos x="1038" y="258"/>
                </a:cxn>
                <a:cxn ang="0">
                  <a:pos x="1101" y="320"/>
                </a:cxn>
                <a:cxn ang="0">
                  <a:pos x="1145" y="555"/>
                </a:cxn>
                <a:cxn ang="0">
                  <a:pos x="991" y="638"/>
                </a:cxn>
                <a:cxn ang="0">
                  <a:pos x="573" y="633"/>
                </a:cxn>
                <a:cxn ang="0">
                  <a:pos x="276" y="631"/>
                </a:cxn>
                <a:cxn ang="0">
                  <a:pos x="264" y="627"/>
                </a:cxn>
                <a:cxn ang="0">
                  <a:pos x="239" y="615"/>
                </a:cxn>
                <a:cxn ang="0">
                  <a:pos x="235" y="629"/>
                </a:cxn>
                <a:cxn ang="0">
                  <a:pos x="214" y="636"/>
                </a:cxn>
                <a:cxn ang="0">
                  <a:pos x="202" y="644"/>
                </a:cxn>
                <a:cxn ang="0">
                  <a:pos x="188" y="642"/>
                </a:cxn>
                <a:cxn ang="0">
                  <a:pos x="179" y="632"/>
                </a:cxn>
                <a:cxn ang="0">
                  <a:pos x="172" y="642"/>
                </a:cxn>
                <a:cxn ang="0">
                  <a:pos x="153" y="642"/>
                </a:cxn>
                <a:cxn ang="0">
                  <a:pos x="146" y="632"/>
                </a:cxn>
                <a:cxn ang="0">
                  <a:pos x="72" y="638"/>
                </a:cxn>
                <a:cxn ang="0">
                  <a:pos x="52" y="644"/>
                </a:cxn>
                <a:cxn ang="0">
                  <a:pos x="41" y="639"/>
                </a:cxn>
                <a:cxn ang="0">
                  <a:pos x="3" y="627"/>
                </a:cxn>
                <a:cxn ang="0">
                  <a:pos x="3" y="552"/>
                </a:cxn>
                <a:cxn ang="0">
                  <a:pos x="10" y="540"/>
                </a:cxn>
                <a:cxn ang="0">
                  <a:pos x="18" y="521"/>
                </a:cxn>
                <a:cxn ang="0">
                  <a:pos x="46" y="508"/>
                </a:cxn>
                <a:cxn ang="0">
                  <a:pos x="54" y="261"/>
                </a:cxn>
                <a:cxn ang="0">
                  <a:pos x="91" y="115"/>
                </a:cxn>
                <a:cxn ang="0">
                  <a:pos x="137" y="0"/>
                </a:cxn>
              </a:cxnLst>
              <a:rect l="0" t="0" r="r" b="b"/>
              <a:pathLst>
                <a:path w="1149" h="646">
                  <a:moveTo>
                    <a:pt x="307" y="2"/>
                  </a:moveTo>
                  <a:lnTo>
                    <a:pt x="314" y="2"/>
                  </a:lnTo>
                  <a:lnTo>
                    <a:pt x="316" y="0"/>
                  </a:lnTo>
                  <a:lnTo>
                    <a:pt x="319" y="2"/>
                  </a:lnTo>
                  <a:lnTo>
                    <a:pt x="322" y="2"/>
                  </a:lnTo>
                  <a:lnTo>
                    <a:pt x="325" y="4"/>
                  </a:lnTo>
                  <a:lnTo>
                    <a:pt x="325" y="68"/>
                  </a:lnTo>
                  <a:lnTo>
                    <a:pt x="326" y="69"/>
                  </a:lnTo>
                  <a:lnTo>
                    <a:pt x="361" y="71"/>
                  </a:lnTo>
                  <a:lnTo>
                    <a:pt x="364" y="72"/>
                  </a:lnTo>
                  <a:lnTo>
                    <a:pt x="365" y="75"/>
                  </a:lnTo>
                  <a:lnTo>
                    <a:pt x="365" y="80"/>
                  </a:lnTo>
                  <a:lnTo>
                    <a:pt x="366" y="130"/>
                  </a:lnTo>
                  <a:lnTo>
                    <a:pt x="369" y="131"/>
                  </a:lnTo>
                  <a:lnTo>
                    <a:pt x="381" y="131"/>
                  </a:lnTo>
                  <a:lnTo>
                    <a:pt x="384" y="133"/>
                  </a:lnTo>
                  <a:lnTo>
                    <a:pt x="385" y="135"/>
                  </a:lnTo>
                  <a:lnTo>
                    <a:pt x="385" y="139"/>
                  </a:lnTo>
                  <a:lnTo>
                    <a:pt x="387" y="347"/>
                  </a:lnTo>
                  <a:lnTo>
                    <a:pt x="388" y="346"/>
                  </a:lnTo>
                  <a:lnTo>
                    <a:pt x="389" y="346"/>
                  </a:lnTo>
                  <a:lnTo>
                    <a:pt x="391" y="345"/>
                  </a:lnTo>
                  <a:lnTo>
                    <a:pt x="392" y="345"/>
                  </a:lnTo>
                  <a:lnTo>
                    <a:pt x="398" y="339"/>
                  </a:lnTo>
                  <a:lnTo>
                    <a:pt x="398" y="257"/>
                  </a:lnTo>
                  <a:lnTo>
                    <a:pt x="399" y="257"/>
                  </a:lnTo>
                  <a:lnTo>
                    <a:pt x="402" y="254"/>
                  </a:lnTo>
                  <a:lnTo>
                    <a:pt x="404" y="254"/>
                  </a:lnTo>
                  <a:lnTo>
                    <a:pt x="406" y="253"/>
                  </a:lnTo>
                  <a:lnTo>
                    <a:pt x="407" y="253"/>
                  </a:lnTo>
                  <a:lnTo>
                    <a:pt x="411" y="254"/>
                  </a:lnTo>
                  <a:lnTo>
                    <a:pt x="454" y="254"/>
                  </a:lnTo>
                  <a:lnTo>
                    <a:pt x="458" y="255"/>
                  </a:lnTo>
                  <a:lnTo>
                    <a:pt x="466" y="255"/>
                  </a:lnTo>
                  <a:lnTo>
                    <a:pt x="468" y="257"/>
                  </a:lnTo>
                  <a:lnTo>
                    <a:pt x="469" y="257"/>
                  </a:lnTo>
                  <a:lnTo>
                    <a:pt x="470" y="258"/>
                  </a:lnTo>
                  <a:lnTo>
                    <a:pt x="472" y="268"/>
                  </a:lnTo>
                  <a:lnTo>
                    <a:pt x="472" y="276"/>
                  </a:lnTo>
                  <a:lnTo>
                    <a:pt x="470" y="284"/>
                  </a:lnTo>
                  <a:lnTo>
                    <a:pt x="472" y="292"/>
                  </a:lnTo>
                  <a:lnTo>
                    <a:pt x="475" y="289"/>
                  </a:lnTo>
                  <a:lnTo>
                    <a:pt x="477" y="288"/>
                  </a:lnTo>
                  <a:lnTo>
                    <a:pt x="481" y="285"/>
                  </a:lnTo>
                  <a:lnTo>
                    <a:pt x="484" y="284"/>
                  </a:lnTo>
                  <a:lnTo>
                    <a:pt x="488" y="281"/>
                  </a:lnTo>
                  <a:lnTo>
                    <a:pt x="491" y="280"/>
                  </a:lnTo>
                  <a:lnTo>
                    <a:pt x="495" y="277"/>
                  </a:lnTo>
                  <a:lnTo>
                    <a:pt x="497" y="276"/>
                  </a:lnTo>
                  <a:lnTo>
                    <a:pt x="500" y="273"/>
                  </a:lnTo>
                  <a:lnTo>
                    <a:pt x="503" y="272"/>
                  </a:lnTo>
                  <a:lnTo>
                    <a:pt x="507" y="269"/>
                  </a:lnTo>
                  <a:lnTo>
                    <a:pt x="511" y="268"/>
                  </a:lnTo>
                  <a:lnTo>
                    <a:pt x="514" y="265"/>
                  </a:lnTo>
                  <a:lnTo>
                    <a:pt x="516" y="264"/>
                  </a:lnTo>
                  <a:lnTo>
                    <a:pt x="519" y="261"/>
                  </a:lnTo>
                  <a:lnTo>
                    <a:pt x="523" y="258"/>
                  </a:lnTo>
                  <a:lnTo>
                    <a:pt x="531" y="258"/>
                  </a:lnTo>
                  <a:lnTo>
                    <a:pt x="533" y="260"/>
                  </a:lnTo>
                  <a:lnTo>
                    <a:pt x="533" y="261"/>
                  </a:lnTo>
                  <a:lnTo>
                    <a:pt x="535" y="261"/>
                  </a:lnTo>
                  <a:lnTo>
                    <a:pt x="542" y="265"/>
                  </a:lnTo>
                  <a:lnTo>
                    <a:pt x="550" y="269"/>
                  </a:lnTo>
                  <a:lnTo>
                    <a:pt x="557" y="273"/>
                  </a:lnTo>
                  <a:lnTo>
                    <a:pt x="564" y="277"/>
                  </a:lnTo>
                  <a:lnTo>
                    <a:pt x="570" y="281"/>
                  </a:lnTo>
                  <a:lnTo>
                    <a:pt x="579" y="285"/>
                  </a:lnTo>
                  <a:lnTo>
                    <a:pt x="585" y="289"/>
                  </a:lnTo>
                  <a:lnTo>
                    <a:pt x="592" y="293"/>
                  </a:lnTo>
                  <a:lnTo>
                    <a:pt x="600" y="297"/>
                  </a:lnTo>
                  <a:lnTo>
                    <a:pt x="607" y="301"/>
                  </a:lnTo>
                  <a:lnTo>
                    <a:pt x="615" y="304"/>
                  </a:lnTo>
                  <a:lnTo>
                    <a:pt x="622" y="309"/>
                  </a:lnTo>
                  <a:lnTo>
                    <a:pt x="629" y="312"/>
                  </a:lnTo>
                  <a:lnTo>
                    <a:pt x="637" y="316"/>
                  </a:lnTo>
                  <a:lnTo>
                    <a:pt x="643" y="320"/>
                  </a:lnTo>
                  <a:lnTo>
                    <a:pt x="651" y="324"/>
                  </a:lnTo>
                  <a:lnTo>
                    <a:pt x="651" y="318"/>
                  </a:lnTo>
                  <a:lnTo>
                    <a:pt x="653" y="301"/>
                  </a:lnTo>
                  <a:lnTo>
                    <a:pt x="651" y="287"/>
                  </a:lnTo>
                  <a:lnTo>
                    <a:pt x="651" y="272"/>
                  </a:lnTo>
                  <a:lnTo>
                    <a:pt x="654" y="257"/>
                  </a:lnTo>
                  <a:lnTo>
                    <a:pt x="657" y="254"/>
                  </a:lnTo>
                  <a:lnTo>
                    <a:pt x="660" y="254"/>
                  </a:lnTo>
                  <a:lnTo>
                    <a:pt x="664" y="255"/>
                  </a:lnTo>
                  <a:lnTo>
                    <a:pt x="719" y="255"/>
                  </a:lnTo>
                  <a:lnTo>
                    <a:pt x="720" y="257"/>
                  </a:lnTo>
                  <a:lnTo>
                    <a:pt x="722" y="260"/>
                  </a:lnTo>
                  <a:lnTo>
                    <a:pt x="723" y="262"/>
                  </a:lnTo>
                  <a:lnTo>
                    <a:pt x="723" y="287"/>
                  </a:lnTo>
                  <a:lnTo>
                    <a:pt x="724" y="296"/>
                  </a:lnTo>
                  <a:lnTo>
                    <a:pt x="727" y="293"/>
                  </a:lnTo>
                  <a:lnTo>
                    <a:pt x="731" y="291"/>
                  </a:lnTo>
                  <a:lnTo>
                    <a:pt x="734" y="288"/>
                  </a:lnTo>
                  <a:lnTo>
                    <a:pt x="738" y="287"/>
                  </a:lnTo>
                  <a:lnTo>
                    <a:pt x="741" y="284"/>
                  </a:lnTo>
                  <a:lnTo>
                    <a:pt x="745" y="282"/>
                  </a:lnTo>
                  <a:lnTo>
                    <a:pt x="749" y="280"/>
                  </a:lnTo>
                  <a:lnTo>
                    <a:pt x="751" y="277"/>
                  </a:lnTo>
                  <a:lnTo>
                    <a:pt x="755" y="276"/>
                  </a:lnTo>
                  <a:lnTo>
                    <a:pt x="760" y="273"/>
                  </a:lnTo>
                  <a:lnTo>
                    <a:pt x="762" y="272"/>
                  </a:lnTo>
                  <a:lnTo>
                    <a:pt x="766" y="269"/>
                  </a:lnTo>
                  <a:lnTo>
                    <a:pt x="770" y="266"/>
                  </a:lnTo>
                  <a:lnTo>
                    <a:pt x="773" y="265"/>
                  </a:lnTo>
                  <a:lnTo>
                    <a:pt x="777" y="262"/>
                  </a:lnTo>
                  <a:lnTo>
                    <a:pt x="780" y="260"/>
                  </a:lnTo>
                  <a:lnTo>
                    <a:pt x="781" y="260"/>
                  </a:lnTo>
                  <a:lnTo>
                    <a:pt x="783" y="258"/>
                  </a:lnTo>
                  <a:lnTo>
                    <a:pt x="788" y="258"/>
                  </a:lnTo>
                  <a:lnTo>
                    <a:pt x="789" y="260"/>
                  </a:lnTo>
                  <a:lnTo>
                    <a:pt x="792" y="260"/>
                  </a:lnTo>
                  <a:lnTo>
                    <a:pt x="792" y="262"/>
                  </a:lnTo>
                  <a:lnTo>
                    <a:pt x="795" y="262"/>
                  </a:lnTo>
                  <a:lnTo>
                    <a:pt x="795" y="264"/>
                  </a:lnTo>
                  <a:lnTo>
                    <a:pt x="801" y="269"/>
                  </a:lnTo>
                  <a:lnTo>
                    <a:pt x="808" y="274"/>
                  </a:lnTo>
                  <a:lnTo>
                    <a:pt x="816" y="280"/>
                  </a:lnTo>
                  <a:lnTo>
                    <a:pt x="823" y="285"/>
                  </a:lnTo>
                  <a:lnTo>
                    <a:pt x="830" y="291"/>
                  </a:lnTo>
                  <a:lnTo>
                    <a:pt x="837" y="295"/>
                  </a:lnTo>
                  <a:lnTo>
                    <a:pt x="843" y="300"/>
                  </a:lnTo>
                  <a:lnTo>
                    <a:pt x="850" y="305"/>
                  </a:lnTo>
                  <a:lnTo>
                    <a:pt x="857" y="311"/>
                  </a:lnTo>
                  <a:lnTo>
                    <a:pt x="865" y="316"/>
                  </a:lnTo>
                  <a:lnTo>
                    <a:pt x="872" y="322"/>
                  </a:lnTo>
                  <a:lnTo>
                    <a:pt x="878" y="327"/>
                  </a:lnTo>
                  <a:lnTo>
                    <a:pt x="885" y="332"/>
                  </a:lnTo>
                  <a:lnTo>
                    <a:pt x="892" y="338"/>
                  </a:lnTo>
                  <a:lnTo>
                    <a:pt x="899" y="342"/>
                  </a:lnTo>
                  <a:lnTo>
                    <a:pt x="905" y="347"/>
                  </a:lnTo>
                  <a:lnTo>
                    <a:pt x="905" y="326"/>
                  </a:lnTo>
                  <a:lnTo>
                    <a:pt x="907" y="305"/>
                  </a:lnTo>
                  <a:lnTo>
                    <a:pt x="908" y="284"/>
                  </a:lnTo>
                  <a:lnTo>
                    <a:pt x="909" y="262"/>
                  </a:lnTo>
                  <a:lnTo>
                    <a:pt x="912" y="260"/>
                  </a:lnTo>
                  <a:lnTo>
                    <a:pt x="912" y="258"/>
                  </a:lnTo>
                  <a:lnTo>
                    <a:pt x="914" y="257"/>
                  </a:lnTo>
                  <a:lnTo>
                    <a:pt x="915" y="258"/>
                  </a:lnTo>
                  <a:lnTo>
                    <a:pt x="916" y="258"/>
                  </a:lnTo>
                  <a:lnTo>
                    <a:pt x="918" y="257"/>
                  </a:lnTo>
                  <a:lnTo>
                    <a:pt x="977" y="257"/>
                  </a:lnTo>
                  <a:lnTo>
                    <a:pt x="980" y="262"/>
                  </a:lnTo>
                  <a:lnTo>
                    <a:pt x="981" y="269"/>
                  </a:lnTo>
                  <a:lnTo>
                    <a:pt x="980" y="276"/>
                  </a:lnTo>
                  <a:lnTo>
                    <a:pt x="980" y="281"/>
                  </a:lnTo>
                  <a:lnTo>
                    <a:pt x="981" y="291"/>
                  </a:lnTo>
                  <a:lnTo>
                    <a:pt x="985" y="289"/>
                  </a:lnTo>
                  <a:lnTo>
                    <a:pt x="988" y="287"/>
                  </a:lnTo>
                  <a:lnTo>
                    <a:pt x="992" y="285"/>
                  </a:lnTo>
                  <a:lnTo>
                    <a:pt x="995" y="282"/>
                  </a:lnTo>
                  <a:lnTo>
                    <a:pt x="999" y="280"/>
                  </a:lnTo>
                  <a:lnTo>
                    <a:pt x="1001" y="278"/>
                  </a:lnTo>
                  <a:lnTo>
                    <a:pt x="1005" y="276"/>
                  </a:lnTo>
                  <a:lnTo>
                    <a:pt x="1008" y="273"/>
                  </a:lnTo>
                  <a:lnTo>
                    <a:pt x="1011" y="272"/>
                  </a:lnTo>
                  <a:lnTo>
                    <a:pt x="1015" y="269"/>
                  </a:lnTo>
                  <a:lnTo>
                    <a:pt x="1018" y="266"/>
                  </a:lnTo>
                  <a:lnTo>
                    <a:pt x="1022" y="265"/>
                  </a:lnTo>
                  <a:lnTo>
                    <a:pt x="1024" y="262"/>
                  </a:lnTo>
                  <a:lnTo>
                    <a:pt x="1028" y="261"/>
                  </a:lnTo>
                  <a:lnTo>
                    <a:pt x="1032" y="258"/>
                  </a:lnTo>
                  <a:lnTo>
                    <a:pt x="1035" y="257"/>
                  </a:lnTo>
                  <a:lnTo>
                    <a:pt x="1036" y="257"/>
                  </a:lnTo>
                  <a:lnTo>
                    <a:pt x="1038" y="258"/>
                  </a:lnTo>
                  <a:lnTo>
                    <a:pt x="1039" y="258"/>
                  </a:lnTo>
                  <a:lnTo>
                    <a:pt x="1059" y="278"/>
                  </a:lnTo>
                  <a:lnTo>
                    <a:pt x="1066" y="287"/>
                  </a:lnTo>
                  <a:lnTo>
                    <a:pt x="1093" y="314"/>
                  </a:lnTo>
                  <a:lnTo>
                    <a:pt x="1101" y="320"/>
                  </a:lnTo>
                  <a:lnTo>
                    <a:pt x="1108" y="328"/>
                  </a:lnTo>
                  <a:lnTo>
                    <a:pt x="1149" y="369"/>
                  </a:lnTo>
                  <a:lnTo>
                    <a:pt x="1147" y="430"/>
                  </a:lnTo>
                  <a:lnTo>
                    <a:pt x="1146" y="492"/>
                  </a:lnTo>
                  <a:lnTo>
                    <a:pt x="1145" y="555"/>
                  </a:lnTo>
                  <a:lnTo>
                    <a:pt x="1145" y="619"/>
                  </a:lnTo>
                  <a:lnTo>
                    <a:pt x="1143" y="639"/>
                  </a:lnTo>
                  <a:lnTo>
                    <a:pt x="1074" y="639"/>
                  </a:lnTo>
                  <a:lnTo>
                    <a:pt x="1069" y="638"/>
                  </a:lnTo>
                  <a:lnTo>
                    <a:pt x="991" y="638"/>
                  </a:lnTo>
                  <a:lnTo>
                    <a:pt x="800" y="636"/>
                  </a:lnTo>
                  <a:lnTo>
                    <a:pt x="768" y="636"/>
                  </a:lnTo>
                  <a:lnTo>
                    <a:pt x="751" y="635"/>
                  </a:lnTo>
                  <a:lnTo>
                    <a:pt x="591" y="635"/>
                  </a:lnTo>
                  <a:lnTo>
                    <a:pt x="573" y="633"/>
                  </a:lnTo>
                  <a:lnTo>
                    <a:pt x="457" y="633"/>
                  </a:lnTo>
                  <a:lnTo>
                    <a:pt x="441" y="632"/>
                  </a:lnTo>
                  <a:lnTo>
                    <a:pt x="341" y="632"/>
                  </a:lnTo>
                  <a:lnTo>
                    <a:pt x="325" y="631"/>
                  </a:lnTo>
                  <a:lnTo>
                    <a:pt x="276" y="631"/>
                  </a:lnTo>
                  <a:lnTo>
                    <a:pt x="273" y="629"/>
                  </a:lnTo>
                  <a:lnTo>
                    <a:pt x="269" y="629"/>
                  </a:lnTo>
                  <a:lnTo>
                    <a:pt x="268" y="628"/>
                  </a:lnTo>
                  <a:lnTo>
                    <a:pt x="265" y="628"/>
                  </a:lnTo>
                  <a:lnTo>
                    <a:pt x="264" y="627"/>
                  </a:lnTo>
                  <a:lnTo>
                    <a:pt x="264" y="616"/>
                  </a:lnTo>
                  <a:lnTo>
                    <a:pt x="262" y="613"/>
                  </a:lnTo>
                  <a:lnTo>
                    <a:pt x="244" y="613"/>
                  </a:lnTo>
                  <a:lnTo>
                    <a:pt x="241" y="615"/>
                  </a:lnTo>
                  <a:lnTo>
                    <a:pt x="239" y="615"/>
                  </a:lnTo>
                  <a:lnTo>
                    <a:pt x="238" y="619"/>
                  </a:lnTo>
                  <a:lnTo>
                    <a:pt x="239" y="623"/>
                  </a:lnTo>
                  <a:lnTo>
                    <a:pt x="239" y="627"/>
                  </a:lnTo>
                  <a:lnTo>
                    <a:pt x="238" y="629"/>
                  </a:lnTo>
                  <a:lnTo>
                    <a:pt x="235" y="629"/>
                  </a:lnTo>
                  <a:lnTo>
                    <a:pt x="233" y="631"/>
                  </a:lnTo>
                  <a:lnTo>
                    <a:pt x="216" y="631"/>
                  </a:lnTo>
                  <a:lnTo>
                    <a:pt x="216" y="632"/>
                  </a:lnTo>
                  <a:lnTo>
                    <a:pt x="215" y="635"/>
                  </a:lnTo>
                  <a:lnTo>
                    <a:pt x="214" y="636"/>
                  </a:lnTo>
                  <a:lnTo>
                    <a:pt x="212" y="639"/>
                  </a:lnTo>
                  <a:lnTo>
                    <a:pt x="212" y="640"/>
                  </a:lnTo>
                  <a:lnTo>
                    <a:pt x="210" y="642"/>
                  </a:lnTo>
                  <a:lnTo>
                    <a:pt x="207" y="644"/>
                  </a:lnTo>
                  <a:lnTo>
                    <a:pt x="202" y="644"/>
                  </a:lnTo>
                  <a:lnTo>
                    <a:pt x="199" y="646"/>
                  </a:lnTo>
                  <a:lnTo>
                    <a:pt x="196" y="646"/>
                  </a:lnTo>
                  <a:lnTo>
                    <a:pt x="195" y="644"/>
                  </a:lnTo>
                  <a:lnTo>
                    <a:pt x="189" y="644"/>
                  </a:lnTo>
                  <a:lnTo>
                    <a:pt x="188" y="642"/>
                  </a:lnTo>
                  <a:lnTo>
                    <a:pt x="185" y="640"/>
                  </a:lnTo>
                  <a:lnTo>
                    <a:pt x="183" y="636"/>
                  </a:lnTo>
                  <a:lnTo>
                    <a:pt x="183" y="631"/>
                  </a:lnTo>
                  <a:lnTo>
                    <a:pt x="179" y="631"/>
                  </a:lnTo>
                  <a:lnTo>
                    <a:pt x="179" y="632"/>
                  </a:lnTo>
                  <a:lnTo>
                    <a:pt x="177" y="633"/>
                  </a:lnTo>
                  <a:lnTo>
                    <a:pt x="177" y="635"/>
                  </a:lnTo>
                  <a:lnTo>
                    <a:pt x="176" y="636"/>
                  </a:lnTo>
                  <a:lnTo>
                    <a:pt x="176" y="638"/>
                  </a:lnTo>
                  <a:lnTo>
                    <a:pt x="172" y="642"/>
                  </a:lnTo>
                  <a:lnTo>
                    <a:pt x="169" y="643"/>
                  </a:lnTo>
                  <a:lnTo>
                    <a:pt x="168" y="644"/>
                  </a:lnTo>
                  <a:lnTo>
                    <a:pt x="158" y="644"/>
                  </a:lnTo>
                  <a:lnTo>
                    <a:pt x="156" y="643"/>
                  </a:lnTo>
                  <a:lnTo>
                    <a:pt x="153" y="642"/>
                  </a:lnTo>
                  <a:lnTo>
                    <a:pt x="152" y="640"/>
                  </a:lnTo>
                  <a:lnTo>
                    <a:pt x="149" y="639"/>
                  </a:lnTo>
                  <a:lnTo>
                    <a:pt x="148" y="636"/>
                  </a:lnTo>
                  <a:lnTo>
                    <a:pt x="146" y="635"/>
                  </a:lnTo>
                  <a:lnTo>
                    <a:pt x="146" y="632"/>
                  </a:lnTo>
                  <a:lnTo>
                    <a:pt x="145" y="629"/>
                  </a:lnTo>
                  <a:lnTo>
                    <a:pt x="77" y="629"/>
                  </a:lnTo>
                  <a:lnTo>
                    <a:pt x="76" y="632"/>
                  </a:lnTo>
                  <a:lnTo>
                    <a:pt x="75" y="635"/>
                  </a:lnTo>
                  <a:lnTo>
                    <a:pt x="72" y="638"/>
                  </a:lnTo>
                  <a:lnTo>
                    <a:pt x="71" y="640"/>
                  </a:lnTo>
                  <a:lnTo>
                    <a:pt x="67" y="642"/>
                  </a:lnTo>
                  <a:lnTo>
                    <a:pt x="64" y="643"/>
                  </a:lnTo>
                  <a:lnTo>
                    <a:pt x="61" y="644"/>
                  </a:lnTo>
                  <a:lnTo>
                    <a:pt x="52" y="644"/>
                  </a:lnTo>
                  <a:lnTo>
                    <a:pt x="50" y="643"/>
                  </a:lnTo>
                  <a:lnTo>
                    <a:pt x="48" y="643"/>
                  </a:lnTo>
                  <a:lnTo>
                    <a:pt x="46" y="642"/>
                  </a:lnTo>
                  <a:lnTo>
                    <a:pt x="44" y="640"/>
                  </a:lnTo>
                  <a:lnTo>
                    <a:pt x="41" y="639"/>
                  </a:lnTo>
                  <a:lnTo>
                    <a:pt x="37" y="635"/>
                  </a:lnTo>
                  <a:lnTo>
                    <a:pt x="37" y="632"/>
                  </a:lnTo>
                  <a:lnTo>
                    <a:pt x="33" y="628"/>
                  </a:lnTo>
                  <a:lnTo>
                    <a:pt x="4" y="628"/>
                  </a:lnTo>
                  <a:lnTo>
                    <a:pt x="3" y="627"/>
                  </a:lnTo>
                  <a:lnTo>
                    <a:pt x="0" y="623"/>
                  </a:lnTo>
                  <a:lnTo>
                    <a:pt x="0" y="590"/>
                  </a:lnTo>
                  <a:lnTo>
                    <a:pt x="2" y="571"/>
                  </a:lnTo>
                  <a:lnTo>
                    <a:pt x="3" y="555"/>
                  </a:lnTo>
                  <a:lnTo>
                    <a:pt x="3" y="552"/>
                  </a:lnTo>
                  <a:lnTo>
                    <a:pt x="4" y="550"/>
                  </a:lnTo>
                  <a:lnTo>
                    <a:pt x="6" y="547"/>
                  </a:lnTo>
                  <a:lnTo>
                    <a:pt x="7" y="544"/>
                  </a:lnTo>
                  <a:lnTo>
                    <a:pt x="8" y="543"/>
                  </a:lnTo>
                  <a:lnTo>
                    <a:pt x="10" y="540"/>
                  </a:lnTo>
                  <a:lnTo>
                    <a:pt x="11" y="538"/>
                  </a:lnTo>
                  <a:lnTo>
                    <a:pt x="11" y="534"/>
                  </a:lnTo>
                  <a:lnTo>
                    <a:pt x="13" y="531"/>
                  </a:lnTo>
                  <a:lnTo>
                    <a:pt x="15" y="525"/>
                  </a:lnTo>
                  <a:lnTo>
                    <a:pt x="18" y="521"/>
                  </a:lnTo>
                  <a:lnTo>
                    <a:pt x="19" y="517"/>
                  </a:lnTo>
                  <a:lnTo>
                    <a:pt x="22" y="513"/>
                  </a:lnTo>
                  <a:lnTo>
                    <a:pt x="26" y="511"/>
                  </a:lnTo>
                  <a:lnTo>
                    <a:pt x="30" y="508"/>
                  </a:lnTo>
                  <a:lnTo>
                    <a:pt x="46" y="508"/>
                  </a:lnTo>
                  <a:lnTo>
                    <a:pt x="49" y="505"/>
                  </a:lnTo>
                  <a:lnTo>
                    <a:pt x="50" y="444"/>
                  </a:lnTo>
                  <a:lnTo>
                    <a:pt x="52" y="384"/>
                  </a:lnTo>
                  <a:lnTo>
                    <a:pt x="54" y="322"/>
                  </a:lnTo>
                  <a:lnTo>
                    <a:pt x="54" y="261"/>
                  </a:lnTo>
                  <a:lnTo>
                    <a:pt x="57" y="255"/>
                  </a:lnTo>
                  <a:lnTo>
                    <a:pt x="85" y="255"/>
                  </a:lnTo>
                  <a:lnTo>
                    <a:pt x="90" y="254"/>
                  </a:lnTo>
                  <a:lnTo>
                    <a:pt x="91" y="207"/>
                  </a:lnTo>
                  <a:lnTo>
                    <a:pt x="91" y="115"/>
                  </a:lnTo>
                  <a:lnTo>
                    <a:pt x="92" y="71"/>
                  </a:lnTo>
                  <a:lnTo>
                    <a:pt x="98" y="68"/>
                  </a:lnTo>
                  <a:lnTo>
                    <a:pt x="134" y="68"/>
                  </a:lnTo>
                  <a:lnTo>
                    <a:pt x="134" y="2"/>
                  </a:lnTo>
                  <a:lnTo>
                    <a:pt x="137" y="0"/>
                  </a:lnTo>
                  <a:lnTo>
                    <a:pt x="307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4341" y="2674"/>
              <a:ext cx="167" cy="61"/>
            </a:xfrm>
            <a:custGeom>
              <a:avLst/>
              <a:gdLst/>
              <a:ahLst/>
              <a:cxnLst>
                <a:cxn ang="0">
                  <a:pos x="167" y="7"/>
                </a:cxn>
                <a:cxn ang="0">
                  <a:pos x="166" y="61"/>
                </a:cxn>
                <a:cxn ang="0">
                  <a:pos x="144" y="61"/>
                </a:cxn>
                <a:cxn ang="0">
                  <a:pos x="140" y="59"/>
                </a:cxn>
                <a:cxn ang="0">
                  <a:pos x="1" y="59"/>
                </a:cxn>
                <a:cxn ang="0">
                  <a:pos x="0" y="57"/>
                </a:cxn>
                <a:cxn ang="0">
                  <a:pos x="0" y="0"/>
                </a:cxn>
                <a:cxn ang="0">
                  <a:pos x="166" y="0"/>
                </a:cxn>
                <a:cxn ang="0">
                  <a:pos x="167" y="7"/>
                </a:cxn>
              </a:cxnLst>
              <a:rect l="0" t="0" r="r" b="b"/>
              <a:pathLst>
                <a:path w="167" h="61">
                  <a:moveTo>
                    <a:pt x="167" y="7"/>
                  </a:moveTo>
                  <a:lnTo>
                    <a:pt x="166" y="61"/>
                  </a:lnTo>
                  <a:lnTo>
                    <a:pt x="144" y="61"/>
                  </a:lnTo>
                  <a:lnTo>
                    <a:pt x="140" y="59"/>
                  </a:lnTo>
                  <a:lnTo>
                    <a:pt x="1" y="59"/>
                  </a:lnTo>
                  <a:lnTo>
                    <a:pt x="0" y="57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7" y="7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4260" y="2739"/>
              <a:ext cx="311" cy="525"/>
            </a:xfrm>
            <a:custGeom>
              <a:avLst/>
              <a:gdLst/>
              <a:ahLst/>
              <a:cxnLst>
                <a:cxn ang="0">
                  <a:pos x="289" y="17"/>
                </a:cxn>
                <a:cxn ang="0">
                  <a:pos x="290" y="62"/>
                </a:cxn>
                <a:cxn ang="0">
                  <a:pos x="294" y="64"/>
                </a:cxn>
                <a:cxn ang="0">
                  <a:pos x="300" y="66"/>
                </a:cxn>
                <a:cxn ang="0">
                  <a:pos x="311" y="64"/>
                </a:cxn>
                <a:cxn ang="0">
                  <a:pos x="306" y="276"/>
                </a:cxn>
                <a:cxn ang="0">
                  <a:pos x="301" y="280"/>
                </a:cxn>
                <a:cxn ang="0">
                  <a:pos x="296" y="284"/>
                </a:cxn>
                <a:cxn ang="0">
                  <a:pos x="290" y="289"/>
                </a:cxn>
                <a:cxn ang="0">
                  <a:pos x="284" y="291"/>
                </a:cxn>
                <a:cxn ang="0">
                  <a:pos x="278" y="295"/>
                </a:cxn>
                <a:cxn ang="0">
                  <a:pos x="273" y="299"/>
                </a:cxn>
                <a:cxn ang="0">
                  <a:pos x="267" y="303"/>
                </a:cxn>
                <a:cxn ang="0">
                  <a:pos x="263" y="286"/>
                </a:cxn>
                <a:cxn ang="0">
                  <a:pos x="265" y="267"/>
                </a:cxn>
                <a:cxn ang="0">
                  <a:pos x="101" y="264"/>
                </a:cxn>
                <a:cxn ang="0">
                  <a:pos x="101" y="263"/>
                </a:cxn>
                <a:cxn ang="0">
                  <a:pos x="100" y="264"/>
                </a:cxn>
                <a:cxn ang="0">
                  <a:pos x="46" y="263"/>
                </a:cxn>
                <a:cxn ang="0">
                  <a:pos x="35" y="266"/>
                </a:cxn>
                <a:cxn ang="0">
                  <a:pos x="39" y="316"/>
                </a:cxn>
                <a:cxn ang="0">
                  <a:pos x="42" y="317"/>
                </a:cxn>
                <a:cxn ang="0">
                  <a:pos x="84" y="316"/>
                </a:cxn>
                <a:cxn ang="0">
                  <a:pos x="207" y="317"/>
                </a:cxn>
                <a:cxn ang="0">
                  <a:pos x="240" y="318"/>
                </a:cxn>
                <a:cxn ang="0">
                  <a:pos x="234" y="324"/>
                </a:cxn>
                <a:cxn ang="0">
                  <a:pos x="229" y="326"/>
                </a:cxn>
                <a:cxn ang="0">
                  <a:pos x="224" y="329"/>
                </a:cxn>
                <a:cxn ang="0">
                  <a:pos x="219" y="332"/>
                </a:cxn>
                <a:cxn ang="0">
                  <a:pos x="215" y="334"/>
                </a:cxn>
                <a:cxn ang="0">
                  <a:pos x="209" y="337"/>
                </a:cxn>
                <a:cxn ang="0">
                  <a:pos x="202" y="343"/>
                </a:cxn>
                <a:cxn ang="0">
                  <a:pos x="201" y="348"/>
                </a:cxn>
                <a:cxn ang="0">
                  <a:pos x="200" y="352"/>
                </a:cxn>
                <a:cxn ang="0">
                  <a:pos x="39" y="351"/>
                </a:cxn>
                <a:cxn ang="0">
                  <a:pos x="35" y="355"/>
                </a:cxn>
                <a:cxn ang="0">
                  <a:pos x="39" y="403"/>
                </a:cxn>
                <a:cxn ang="0">
                  <a:pos x="54" y="405"/>
                </a:cxn>
                <a:cxn ang="0">
                  <a:pos x="198" y="525"/>
                </a:cxn>
                <a:cxn ang="0">
                  <a:pos x="175" y="433"/>
                </a:cxn>
                <a:cxn ang="0">
                  <a:pos x="152" y="430"/>
                </a:cxn>
                <a:cxn ang="0">
                  <a:pos x="70" y="429"/>
                </a:cxn>
                <a:cxn ang="0">
                  <a:pos x="9" y="428"/>
                </a:cxn>
                <a:cxn ang="0">
                  <a:pos x="0" y="426"/>
                </a:cxn>
                <a:cxn ang="0">
                  <a:pos x="1" y="249"/>
                </a:cxn>
                <a:cxn ang="0">
                  <a:pos x="38" y="190"/>
                </a:cxn>
                <a:cxn ang="0">
                  <a:pos x="39" y="185"/>
                </a:cxn>
                <a:cxn ang="0">
                  <a:pos x="38" y="136"/>
                </a:cxn>
                <a:cxn ang="0">
                  <a:pos x="39" y="46"/>
                </a:cxn>
                <a:cxn ang="0">
                  <a:pos x="89" y="0"/>
                </a:cxn>
                <a:cxn ang="0">
                  <a:pos x="229" y="1"/>
                </a:cxn>
                <a:cxn ang="0">
                  <a:pos x="282" y="2"/>
                </a:cxn>
              </a:cxnLst>
              <a:rect l="0" t="0" r="r" b="b"/>
              <a:pathLst>
                <a:path w="311" h="525">
                  <a:moveTo>
                    <a:pt x="290" y="4"/>
                  </a:moveTo>
                  <a:lnTo>
                    <a:pt x="289" y="17"/>
                  </a:lnTo>
                  <a:lnTo>
                    <a:pt x="290" y="32"/>
                  </a:lnTo>
                  <a:lnTo>
                    <a:pt x="290" y="62"/>
                  </a:lnTo>
                  <a:lnTo>
                    <a:pt x="292" y="64"/>
                  </a:lnTo>
                  <a:lnTo>
                    <a:pt x="294" y="64"/>
                  </a:lnTo>
                  <a:lnTo>
                    <a:pt x="297" y="66"/>
                  </a:lnTo>
                  <a:lnTo>
                    <a:pt x="300" y="66"/>
                  </a:lnTo>
                  <a:lnTo>
                    <a:pt x="302" y="64"/>
                  </a:lnTo>
                  <a:lnTo>
                    <a:pt x="311" y="64"/>
                  </a:lnTo>
                  <a:lnTo>
                    <a:pt x="311" y="275"/>
                  </a:lnTo>
                  <a:lnTo>
                    <a:pt x="306" y="276"/>
                  </a:lnTo>
                  <a:lnTo>
                    <a:pt x="304" y="279"/>
                  </a:lnTo>
                  <a:lnTo>
                    <a:pt x="301" y="280"/>
                  </a:lnTo>
                  <a:lnTo>
                    <a:pt x="298" y="282"/>
                  </a:lnTo>
                  <a:lnTo>
                    <a:pt x="296" y="284"/>
                  </a:lnTo>
                  <a:lnTo>
                    <a:pt x="293" y="286"/>
                  </a:lnTo>
                  <a:lnTo>
                    <a:pt x="290" y="289"/>
                  </a:lnTo>
                  <a:lnTo>
                    <a:pt x="288" y="290"/>
                  </a:lnTo>
                  <a:lnTo>
                    <a:pt x="284" y="291"/>
                  </a:lnTo>
                  <a:lnTo>
                    <a:pt x="281" y="294"/>
                  </a:lnTo>
                  <a:lnTo>
                    <a:pt x="278" y="295"/>
                  </a:lnTo>
                  <a:lnTo>
                    <a:pt x="275" y="297"/>
                  </a:lnTo>
                  <a:lnTo>
                    <a:pt x="273" y="299"/>
                  </a:lnTo>
                  <a:lnTo>
                    <a:pt x="270" y="301"/>
                  </a:lnTo>
                  <a:lnTo>
                    <a:pt x="267" y="303"/>
                  </a:lnTo>
                  <a:lnTo>
                    <a:pt x="263" y="305"/>
                  </a:lnTo>
                  <a:lnTo>
                    <a:pt x="263" y="286"/>
                  </a:lnTo>
                  <a:lnTo>
                    <a:pt x="265" y="276"/>
                  </a:lnTo>
                  <a:lnTo>
                    <a:pt x="265" y="267"/>
                  </a:lnTo>
                  <a:lnTo>
                    <a:pt x="262" y="264"/>
                  </a:lnTo>
                  <a:lnTo>
                    <a:pt x="101" y="264"/>
                  </a:lnTo>
                  <a:lnTo>
                    <a:pt x="101" y="262"/>
                  </a:lnTo>
                  <a:lnTo>
                    <a:pt x="101" y="263"/>
                  </a:lnTo>
                  <a:lnTo>
                    <a:pt x="100" y="263"/>
                  </a:lnTo>
                  <a:lnTo>
                    <a:pt x="100" y="264"/>
                  </a:lnTo>
                  <a:lnTo>
                    <a:pt x="50" y="264"/>
                  </a:lnTo>
                  <a:lnTo>
                    <a:pt x="46" y="263"/>
                  </a:lnTo>
                  <a:lnTo>
                    <a:pt x="38" y="263"/>
                  </a:lnTo>
                  <a:lnTo>
                    <a:pt x="35" y="266"/>
                  </a:lnTo>
                  <a:lnTo>
                    <a:pt x="36" y="313"/>
                  </a:lnTo>
                  <a:lnTo>
                    <a:pt x="39" y="316"/>
                  </a:lnTo>
                  <a:lnTo>
                    <a:pt x="40" y="316"/>
                  </a:lnTo>
                  <a:lnTo>
                    <a:pt x="42" y="317"/>
                  </a:lnTo>
                  <a:lnTo>
                    <a:pt x="78" y="317"/>
                  </a:lnTo>
                  <a:lnTo>
                    <a:pt x="84" y="316"/>
                  </a:lnTo>
                  <a:lnTo>
                    <a:pt x="200" y="316"/>
                  </a:lnTo>
                  <a:lnTo>
                    <a:pt x="207" y="317"/>
                  </a:lnTo>
                  <a:lnTo>
                    <a:pt x="243" y="317"/>
                  </a:lnTo>
                  <a:lnTo>
                    <a:pt x="240" y="318"/>
                  </a:lnTo>
                  <a:lnTo>
                    <a:pt x="236" y="322"/>
                  </a:lnTo>
                  <a:lnTo>
                    <a:pt x="234" y="324"/>
                  </a:lnTo>
                  <a:lnTo>
                    <a:pt x="231" y="325"/>
                  </a:lnTo>
                  <a:lnTo>
                    <a:pt x="229" y="326"/>
                  </a:lnTo>
                  <a:lnTo>
                    <a:pt x="227" y="328"/>
                  </a:lnTo>
                  <a:lnTo>
                    <a:pt x="224" y="329"/>
                  </a:lnTo>
                  <a:lnTo>
                    <a:pt x="221" y="330"/>
                  </a:lnTo>
                  <a:lnTo>
                    <a:pt x="219" y="332"/>
                  </a:lnTo>
                  <a:lnTo>
                    <a:pt x="216" y="334"/>
                  </a:lnTo>
                  <a:lnTo>
                    <a:pt x="215" y="334"/>
                  </a:lnTo>
                  <a:lnTo>
                    <a:pt x="212" y="336"/>
                  </a:lnTo>
                  <a:lnTo>
                    <a:pt x="209" y="337"/>
                  </a:lnTo>
                  <a:lnTo>
                    <a:pt x="207" y="338"/>
                  </a:lnTo>
                  <a:lnTo>
                    <a:pt x="202" y="343"/>
                  </a:lnTo>
                  <a:lnTo>
                    <a:pt x="201" y="345"/>
                  </a:lnTo>
                  <a:lnTo>
                    <a:pt x="201" y="348"/>
                  </a:lnTo>
                  <a:lnTo>
                    <a:pt x="200" y="349"/>
                  </a:lnTo>
                  <a:lnTo>
                    <a:pt x="200" y="352"/>
                  </a:lnTo>
                  <a:lnTo>
                    <a:pt x="55" y="351"/>
                  </a:lnTo>
                  <a:lnTo>
                    <a:pt x="39" y="351"/>
                  </a:lnTo>
                  <a:lnTo>
                    <a:pt x="36" y="352"/>
                  </a:lnTo>
                  <a:lnTo>
                    <a:pt x="35" y="355"/>
                  </a:lnTo>
                  <a:lnTo>
                    <a:pt x="35" y="401"/>
                  </a:lnTo>
                  <a:lnTo>
                    <a:pt x="39" y="403"/>
                  </a:lnTo>
                  <a:lnTo>
                    <a:pt x="48" y="403"/>
                  </a:lnTo>
                  <a:lnTo>
                    <a:pt x="54" y="405"/>
                  </a:lnTo>
                  <a:lnTo>
                    <a:pt x="198" y="405"/>
                  </a:lnTo>
                  <a:lnTo>
                    <a:pt x="198" y="525"/>
                  </a:lnTo>
                  <a:lnTo>
                    <a:pt x="175" y="523"/>
                  </a:lnTo>
                  <a:lnTo>
                    <a:pt x="175" y="433"/>
                  </a:lnTo>
                  <a:lnTo>
                    <a:pt x="173" y="430"/>
                  </a:lnTo>
                  <a:lnTo>
                    <a:pt x="152" y="430"/>
                  </a:lnTo>
                  <a:lnTo>
                    <a:pt x="147" y="429"/>
                  </a:lnTo>
                  <a:lnTo>
                    <a:pt x="70" y="429"/>
                  </a:lnTo>
                  <a:lnTo>
                    <a:pt x="65" y="428"/>
                  </a:lnTo>
                  <a:lnTo>
                    <a:pt x="9" y="428"/>
                  </a:lnTo>
                  <a:lnTo>
                    <a:pt x="5" y="426"/>
                  </a:lnTo>
                  <a:lnTo>
                    <a:pt x="0" y="426"/>
                  </a:lnTo>
                  <a:lnTo>
                    <a:pt x="0" y="309"/>
                  </a:lnTo>
                  <a:lnTo>
                    <a:pt x="1" y="249"/>
                  </a:lnTo>
                  <a:lnTo>
                    <a:pt x="3" y="190"/>
                  </a:lnTo>
                  <a:lnTo>
                    <a:pt x="38" y="190"/>
                  </a:lnTo>
                  <a:lnTo>
                    <a:pt x="39" y="187"/>
                  </a:lnTo>
                  <a:lnTo>
                    <a:pt x="39" y="185"/>
                  </a:lnTo>
                  <a:lnTo>
                    <a:pt x="38" y="182"/>
                  </a:lnTo>
                  <a:lnTo>
                    <a:pt x="38" y="136"/>
                  </a:lnTo>
                  <a:lnTo>
                    <a:pt x="39" y="91"/>
                  </a:lnTo>
                  <a:lnTo>
                    <a:pt x="39" y="46"/>
                  </a:lnTo>
                  <a:lnTo>
                    <a:pt x="40" y="0"/>
                  </a:lnTo>
                  <a:lnTo>
                    <a:pt x="89" y="0"/>
                  </a:lnTo>
                  <a:lnTo>
                    <a:pt x="97" y="1"/>
                  </a:lnTo>
                  <a:lnTo>
                    <a:pt x="229" y="1"/>
                  </a:lnTo>
                  <a:lnTo>
                    <a:pt x="238" y="2"/>
                  </a:lnTo>
                  <a:lnTo>
                    <a:pt x="282" y="2"/>
                  </a:lnTo>
                  <a:lnTo>
                    <a:pt x="290" y="4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4338" y="2758"/>
              <a:ext cx="189" cy="44"/>
            </a:xfrm>
            <a:custGeom>
              <a:avLst/>
              <a:gdLst/>
              <a:ahLst/>
              <a:cxnLst>
                <a:cxn ang="0">
                  <a:pos x="188" y="2"/>
                </a:cxn>
                <a:cxn ang="0">
                  <a:pos x="189" y="4"/>
                </a:cxn>
                <a:cxn ang="0">
                  <a:pos x="188" y="43"/>
                </a:cxn>
                <a:cxn ang="0">
                  <a:pos x="183" y="43"/>
                </a:cxn>
                <a:cxn ang="0">
                  <a:pos x="179" y="44"/>
                </a:cxn>
                <a:cxn ang="0">
                  <a:pos x="146" y="44"/>
                </a:cxn>
                <a:cxn ang="0">
                  <a:pos x="143" y="43"/>
                </a:cxn>
                <a:cxn ang="0">
                  <a:pos x="2" y="43"/>
                </a:cxn>
                <a:cxn ang="0">
                  <a:pos x="0" y="41"/>
                </a:cxn>
                <a:cxn ang="0">
                  <a:pos x="0" y="2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0"/>
                </a:cxn>
                <a:cxn ang="0">
                  <a:pos x="6" y="1"/>
                </a:cxn>
                <a:cxn ang="0">
                  <a:pos x="84" y="1"/>
                </a:cxn>
                <a:cxn ang="0">
                  <a:pos x="89" y="2"/>
                </a:cxn>
                <a:cxn ang="0">
                  <a:pos x="188" y="2"/>
                </a:cxn>
              </a:cxnLst>
              <a:rect l="0" t="0" r="r" b="b"/>
              <a:pathLst>
                <a:path w="189" h="44">
                  <a:moveTo>
                    <a:pt x="188" y="2"/>
                  </a:moveTo>
                  <a:lnTo>
                    <a:pt x="189" y="4"/>
                  </a:lnTo>
                  <a:lnTo>
                    <a:pt x="188" y="43"/>
                  </a:lnTo>
                  <a:lnTo>
                    <a:pt x="183" y="43"/>
                  </a:lnTo>
                  <a:lnTo>
                    <a:pt x="179" y="44"/>
                  </a:lnTo>
                  <a:lnTo>
                    <a:pt x="146" y="44"/>
                  </a:lnTo>
                  <a:lnTo>
                    <a:pt x="143" y="43"/>
                  </a:lnTo>
                  <a:lnTo>
                    <a:pt x="2" y="43"/>
                  </a:lnTo>
                  <a:lnTo>
                    <a:pt x="0" y="41"/>
                  </a:lnTo>
                  <a:lnTo>
                    <a:pt x="0" y="2"/>
                  </a:lnTo>
                  <a:lnTo>
                    <a:pt x="2" y="1"/>
                  </a:lnTo>
                  <a:lnTo>
                    <a:pt x="3" y="1"/>
                  </a:lnTo>
                  <a:lnTo>
                    <a:pt x="4" y="0"/>
                  </a:lnTo>
                  <a:lnTo>
                    <a:pt x="6" y="1"/>
                  </a:lnTo>
                  <a:lnTo>
                    <a:pt x="84" y="1"/>
                  </a:lnTo>
                  <a:lnTo>
                    <a:pt x="89" y="2"/>
                  </a:lnTo>
                  <a:lnTo>
                    <a:pt x="188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4344" y="2764"/>
              <a:ext cx="36" cy="31"/>
            </a:xfrm>
            <a:custGeom>
              <a:avLst/>
              <a:gdLst/>
              <a:ahLst/>
              <a:cxnLst>
                <a:cxn ang="0">
                  <a:pos x="36" y="30"/>
                </a:cxn>
                <a:cxn ang="0">
                  <a:pos x="1" y="31"/>
                </a:cxn>
                <a:cxn ang="0">
                  <a:pos x="0" y="2"/>
                </a:cxn>
                <a:cxn ang="0">
                  <a:pos x="6" y="2"/>
                </a:cxn>
                <a:cxn ang="0">
                  <a:pos x="9" y="0"/>
                </a:cxn>
                <a:cxn ang="0">
                  <a:pos x="36" y="0"/>
                </a:cxn>
                <a:cxn ang="0">
                  <a:pos x="36" y="30"/>
                </a:cxn>
              </a:cxnLst>
              <a:rect l="0" t="0" r="r" b="b"/>
              <a:pathLst>
                <a:path w="36" h="31">
                  <a:moveTo>
                    <a:pt x="36" y="30"/>
                  </a:moveTo>
                  <a:lnTo>
                    <a:pt x="1" y="31"/>
                  </a:lnTo>
                  <a:lnTo>
                    <a:pt x="0" y="2"/>
                  </a:lnTo>
                  <a:lnTo>
                    <a:pt x="6" y="2"/>
                  </a:lnTo>
                  <a:lnTo>
                    <a:pt x="9" y="0"/>
                  </a:lnTo>
                  <a:lnTo>
                    <a:pt x="36" y="0"/>
                  </a:lnTo>
                  <a:lnTo>
                    <a:pt x="36" y="30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4387" y="2764"/>
              <a:ext cx="36" cy="30"/>
            </a:xfrm>
            <a:custGeom>
              <a:avLst/>
              <a:gdLst/>
              <a:ahLst/>
              <a:cxnLst>
                <a:cxn ang="0">
                  <a:pos x="36" y="30"/>
                </a:cxn>
                <a:cxn ang="0">
                  <a:pos x="0" y="30"/>
                </a:cxn>
                <a:cxn ang="0">
                  <a:pos x="0" y="15"/>
                </a:cxn>
                <a:cxn ang="0">
                  <a:pos x="1" y="7"/>
                </a:cxn>
                <a:cxn ang="0">
                  <a:pos x="1" y="0"/>
                </a:cxn>
                <a:cxn ang="0">
                  <a:pos x="36" y="2"/>
                </a:cxn>
                <a:cxn ang="0">
                  <a:pos x="36" y="30"/>
                </a:cxn>
              </a:cxnLst>
              <a:rect l="0" t="0" r="r" b="b"/>
              <a:pathLst>
                <a:path w="36" h="30">
                  <a:moveTo>
                    <a:pt x="36" y="30"/>
                  </a:moveTo>
                  <a:lnTo>
                    <a:pt x="0" y="30"/>
                  </a:lnTo>
                  <a:lnTo>
                    <a:pt x="0" y="15"/>
                  </a:lnTo>
                  <a:lnTo>
                    <a:pt x="1" y="7"/>
                  </a:lnTo>
                  <a:lnTo>
                    <a:pt x="1" y="0"/>
                  </a:lnTo>
                  <a:lnTo>
                    <a:pt x="36" y="2"/>
                  </a:lnTo>
                  <a:lnTo>
                    <a:pt x="36" y="30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4430" y="2766"/>
              <a:ext cx="41" cy="29"/>
            </a:xfrm>
            <a:custGeom>
              <a:avLst/>
              <a:gdLst/>
              <a:ahLst/>
              <a:cxnLst>
                <a:cxn ang="0">
                  <a:pos x="39" y="28"/>
                </a:cxn>
                <a:cxn ang="0">
                  <a:pos x="38" y="29"/>
                </a:cxn>
                <a:cxn ang="0">
                  <a:pos x="0" y="29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39" y="28"/>
                </a:cxn>
              </a:cxnLst>
              <a:rect l="0" t="0" r="r" b="b"/>
              <a:pathLst>
                <a:path w="41" h="29">
                  <a:moveTo>
                    <a:pt x="39" y="28"/>
                  </a:moveTo>
                  <a:lnTo>
                    <a:pt x="38" y="29"/>
                  </a:lnTo>
                  <a:lnTo>
                    <a:pt x="0" y="29"/>
                  </a:lnTo>
                  <a:lnTo>
                    <a:pt x="0" y="0"/>
                  </a:lnTo>
                  <a:lnTo>
                    <a:pt x="41" y="0"/>
                  </a:lnTo>
                  <a:lnTo>
                    <a:pt x="39" y="28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4476" y="2766"/>
              <a:ext cx="45" cy="29"/>
            </a:xfrm>
            <a:custGeom>
              <a:avLst/>
              <a:gdLst/>
              <a:ahLst/>
              <a:cxnLst>
                <a:cxn ang="0">
                  <a:pos x="45" y="1"/>
                </a:cxn>
                <a:cxn ang="0">
                  <a:pos x="45" y="29"/>
                </a:cxn>
                <a:cxn ang="0">
                  <a:pos x="0" y="29"/>
                </a:cxn>
                <a:cxn ang="0">
                  <a:pos x="0" y="8"/>
                </a:cxn>
                <a:cxn ang="0">
                  <a:pos x="1" y="0"/>
                </a:cxn>
                <a:cxn ang="0">
                  <a:pos x="23" y="0"/>
                </a:cxn>
                <a:cxn ang="0">
                  <a:pos x="26" y="1"/>
                </a:cxn>
                <a:cxn ang="0">
                  <a:pos x="45" y="1"/>
                </a:cxn>
              </a:cxnLst>
              <a:rect l="0" t="0" r="r" b="b"/>
              <a:pathLst>
                <a:path w="45" h="29">
                  <a:moveTo>
                    <a:pt x="45" y="1"/>
                  </a:moveTo>
                  <a:lnTo>
                    <a:pt x="45" y="29"/>
                  </a:lnTo>
                  <a:lnTo>
                    <a:pt x="0" y="29"/>
                  </a:lnTo>
                  <a:lnTo>
                    <a:pt x="0" y="8"/>
                  </a:lnTo>
                  <a:lnTo>
                    <a:pt x="1" y="0"/>
                  </a:lnTo>
                  <a:lnTo>
                    <a:pt x="23" y="0"/>
                  </a:lnTo>
                  <a:lnTo>
                    <a:pt x="26" y="1"/>
                  </a:lnTo>
                  <a:lnTo>
                    <a:pt x="45" y="1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4338" y="2833"/>
              <a:ext cx="188" cy="50"/>
            </a:xfrm>
            <a:custGeom>
              <a:avLst/>
              <a:gdLst/>
              <a:ahLst/>
              <a:cxnLst>
                <a:cxn ang="0">
                  <a:pos x="188" y="1"/>
                </a:cxn>
                <a:cxn ang="0">
                  <a:pos x="188" y="38"/>
                </a:cxn>
                <a:cxn ang="0">
                  <a:pos x="187" y="49"/>
                </a:cxn>
                <a:cxn ang="0">
                  <a:pos x="184" y="50"/>
                </a:cxn>
                <a:cxn ang="0">
                  <a:pos x="145" y="50"/>
                </a:cxn>
                <a:cxn ang="0">
                  <a:pos x="139" y="49"/>
                </a:cxn>
                <a:cxn ang="0">
                  <a:pos x="0" y="49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1" y="0"/>
                </a:cxn>
                <a:cxn ang="0">
                  <a:pos x="12" y="1"/>
                </a:cxn>
                <a:cxn ang="0">
                  <a:pos x="188" y="1"/>
                </a:cxn>
              </a:cxnLst>
              <a:rect l="0" t="0" r="r" b="b"/>
              <a:pathLst>
                <a:path w="188" h="50">
                  <a:moveTo>
                    <a:pt x="188" y="1"/>
                  </a:moveTo>
                  <a:lnTo>
                    <a:pt x="188" y="38"/>
                  </a:lnTo>
                  <a:lnTo>
                    <a:pt x="187" y="49"/>
                  </a:lnTo>
                  <a:lnTo>
                    <a:pt x="184" y="50"/>
                  </a:lnTo>
                  <a:lnTo>
                    <a:pt x="145" y="50"/>
                  </a:lnTo>
                  <a:lnTo>
                    <a:pt x="139" y="49"/>
                  </a:lnTo>
                  <a:lnTo>
                    <a:pt x="0" y="49"/>
                  </a:lnTo>
                  <a:lnTo>
                    <a:pt x="0" y="3"/>
                  </a:lnTo>
                  <a:lnTo>
                    <a:pt x="3" y="0"/>
                  </a:lnTo>
                  <a:lnTo>
                    <a:pt x="11" y="0"/>
                  </a:lnTo>
                  <a:lnTo>
                    <a:pt x="12" y="1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4387" y="2840"/>
              <a:ext cx="36" cy="36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5" y="8"/>
                </a:cxn>
                <a:cxn ang="0">
                  <a:pos x="36" y="17"/>
                </a:cxn>
                <a:cxn ang="0">
                  <a:pos x="35" y="27"/>
                </a:cxn>
                <a:cxn ang="0">
                  <a:pos x="34" y="36"/>
                </a:cxn>
                <a:cxn ang="0">
                  <a:pos x="0" y="35"/>
                </a:cxn>
                <a:cxn ang="0">
                  <a:pos x="0" y="0"/>
                </a:cxn>
                <a:cxn ang="0">
                  <a:pos x="36" y="0"/>
                </a:cxn>
              </a:cxnLst>
              <a:rect l="0" t="0" r="r" b="b"/>
              <a:pathLst>
                <a:path w="36" h="36">
                  <a:moveTo>
                    <a:pt x="36" y="0"/>
                  </a:moveTo>
                  <a:lnTo>
                    <a:pt x="35" y="8"/>
                  </a:lnTo>
                  <a:lnTo>
                    <a:pt x="36" y="17"/>
                  </a:lnTo>
                  <a:lnTo>
                    <a:pt x="35" y="27"/>
                  </a:lnTo>
                  <a:lnTo>
                    <a:pt x="34" y="36"/>
                  </a:lnTo>
                  <a:lnTo>
                    <a:pt x="0" y="35"/>
                  </a:lnTo>
                  <a:lnTo>
                    <a:pt x="0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4430" y="2839"/>
              <a:ext cx="38" cy="37"/>
            </a:xfrm>
            <a:custGeom>
              <a:avLst/>
              <a:gdLst/>
              <a:ahLst/>
              <a:cxnLst>
                <a:cxn ang="0">
                  <a:pos x="38" y="1"/>
                </a:cxn>
                <a:cxn ang="0">
                  <a:pos x="37" y="37"/>
                </a:cxn>
                <a:cxn ang="0">
                  <a:pos x="0" y="37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3" y="1"/>
                </a:cxn>
                <a:cxn ang="0">
                  <a:pos x="38" y="1"/>
                </a:cxn>
              </a:cxnLst>
              <a:rect l="0" t="0" r="r" b="b"/>
              <a:pathLst>
                <a:path w="38" h="37">
                  <a:moveTo>
                    <a:pt x="38" y="1"/>
                  </a:moveTo>
                  <a:lnTo>
                    <a:pt x="37" y="37"/>
                  </a:lnTo>
                  <a:lnTo>
                    <a:pt x="0" y="37"/>
                  </a:lnTo>
                  <a:lnTo>
                    <a:pt x="0" y="1"/>
                  </a:lnTo>
                  <a:lnTo>
                    <a:pt x="1" y="0"/>
                  </a:lnTo>
                  <a:lnTo>
                    <a:pt x="3" y="1"/>
                  </a:lnTo>
                  <a:lnTo>
                    <a:pt x="38" y="1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4" name="Rectangle 16"/>
            <p:cNvSpPr>
              <a:spLocks noChangeArrowheads="1"/>
            </p:cNvSpPr>
            <p:nvPr/>
          </p:nvSpPr>
          <p:spPr bwMode="auto">
            <a:xfrm>
              <a:off x="4344" y="2840"/>
              <a:ext cx="35" cy="35"/>
            </a:xfrm>
            <a:prstGeom prst="rect">
              <a:avLst/>
            </a:prstGeom>
            <a:solidFill>
              <a:srgbClr val="B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5" name="Freeform 17"/>
            <p:cNvSpPr>
              <a:spLocks/>
            </p:cNvSpPr>
            <p:nvPr/>
          </p:nvSpPr>
          <p:spPr bwMode="auto">
            <a:xfrm>
              <a:off x="4473" y="2840"/>
              <a:ext cx="48" cy="38"/>
            </a:xfrm>
            <a:custGeom>
              <a:avLst/>
              <a:gdLst/>
              <a:ahLst/>
              <a:cxnLst>
                <a:cxn ang="0">
                  <a:pos x="48" y="1"/>
                </a:cxn>
                <a:cxn ang="0">
                  <a:pos x="46" y="38"/>
                </a:cxn>
                <a:cxn ang="0">
                  <a:pos x="0" y="35"/>
                </a:cxn>
                <a:cxn ang="0">
                  <a:pos x="0" y="26"/>
                </a:cxn>
                <a:cxn ang="0">
                  <a:pos x="2" y="17"/>
                </a:cxn>
                <a:cxn ang="0">
                  <a:pos x="2" y="0"/>
                </a:cxn>
                <a:cxn ang="0">
                  <a:pos x="46" y="0"/>
                </a:cxn>
                <a:cxn ang="0">
                  <a:pos x="48" y="1"/>
                </a:cxn>
              </a:cxnLst>
              <a:rect l="0" t="0" r="r" b="b"/>
              <a:pathLst>
                <a:path w="48" h="38">
                  <a:moveTo>
                    <a:pt x="48" y="1"/>
                  </a:moveTo>
                  <a:lnTo>
                    <a:pt x="46" y="38"/>
                  </a:lnTo>
                  <a:lnTo>
                    <a:pt x="0" y="35"/>
                  </a:lnTo>
                  <a:lnTo>
                    <a:pt x="0" y="26"/>
                  </a:lnTo>
                  <a:lnTo>
                    <a:pt x="2" y="17"/>
                  </a:lnTo>
                  <a:lnTo>
                    <a:pt x="2" y="0"/>
                  </a:lnTo>
                  <a:lnTo>
                    <a:pt x="46" y="0"/>
                  </a:lnTo>
                  <a:lnTo>
                    <a:pt x="48" y="1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6" name="Freeform 18"/>
            <p:cNvSpPr>
              <a:spLocks/>
            </p:cNvSpPr>
            <p:nvPr/>
          </p:nvSpPr>
          <p:spPr bwMode="auto">
            <a:xfrm>
              <a:off x="4337" y="2920"/>
              <a:ext cx="186" cy="52"/>
            </a:xfrm>
            <a:custGeom>
              <a:avLst/>
              <a:gdLst/>
              <a:ahLst/>
              <a:cxnLst>
                <a:cxn ang="0">
                  <a:pos x="182" y="4"/>
                </a:cxn>
                <a:cxn ang="0">
                  <a:pos x="184" y="2"/>
                </a:cxn>
                <a:cxn ang="0">
                  <a:pos x="185" y="2"/>
                </a:cxn>
                <a:cxn ang="0">
                  <a:pos x="186" y="4"/>
                </a:cxn>
                <a:cxn ang="0">
                  <a:pos x="186" y="51"/>
                </a:cxn>
                <a:cxn ang="0">
                  <a:pos x="185" y="51"/>
                </a:cxn>
                <a:cxn ang="0">
                  <a:pos x="185" y="52"/>
                </a:cxn>
                <a:cxn ang="0">
                  <a:pos x="184" y="52"/>
                </a:cxn>
                <a:cxn ang="0">
                  <a:pos x="182" y="51"/>
                </a:cxn>
                <a:cxn ang="0">
                  <a:pos x="162" y="51"/>
                </a:cxn>
                <a:cxn ang="0">
                  <a:pos x="157" y="49"/>
                </a:cxn>
                <a:cxn ang="0">
                  <a:pos x="85" y="49"/>
                </a:cxn>
                <a:cxn ang="0">
                  <a:pos x="80" y="48"/>
                </a:cxn>
                <a:cxn ang="0">
                  <a:pos x="1" y="48"/>
                </a:cxn>
                <a:cxn ang="0">
                  <a:pos x="0" y="47"/>
                </a:cxn>
                <a:cxn ang="0">
                  <a:pos x="0" y="2"/>
                </a:cxn>
                <a:cxn ang="0">
                  <a:pos x="3" y="0"/>
                </a:cxn>
                <a:cxn ang="0">
                  <a:pos x="8" y="0"/>
                </a:cxn>
                <a:cxn ang="0">
                  <a:pos x="12" y="1"/>
                </a:cxn>
                <a:cxn ang="0">
                  <a:pos x="46" y="1"/>
                </a:cxn>
                <a:cxn ang="0">
                  <a:pos x="51" y="2"/>
                </a:cxn>
                <a:cxn ang="0">
                  <a:pos x="150" y="2"/>
                </a:cxn>
                <a:cxn ang="0">
                  <a:pos x="155" y="4"/>
                </a:cxn>
                <a:cxn ang="0">
                  <a:pos x="182" y="4"/>
                </a:cxn>
              </a:cxnLst>
              <a:rect l="0" t="0" r="r" b="b"/>
              <a:pathLst>
                <a:path w="186" h="52">
                  <a:moveTo>
                    <a:pt x="182" y="4"/>
                  </a:moveTo>
                  <a:lnTo>
                    <a:pt x="184" y="2"/>
                  </a:lnTo>
                  <a:lnTo>
                    <a:pt x="185" y="2"/>
                  </a:lnTo>
                  <a:lnTo>
                    <a:pt x="186" y="4"/>
                  </a:lnTo>
                  <a:lnTo>
                    <a:pt x="186" y="51"/>
                  </a:lnTo>
                  <a:lnTo>
                    <a:pt x="185" y="51"/>
                  </a:lnTo>
                  <a:lnTo>
                    <a:pt x="185" y="52"/>
                  </a:lnTo>
                  <a:lnTo>
                    <a:pt x="184" y="52"/>
                  </a:lnTo>
                  <a:lnTo>
                    <a:pt x="182" y="51"/>
                  </a:lnTo>
                  <a:lnTo>
                    <a:pt x="162" y="51"/>
                  </a:lnTo>
                  <a:lnTo>
                    <a:pt x="157" y="49"/>
                  </a:lnTo>
                  <a:lnTo>
                    <a:pt x="85" y="49"/>
                  </a:lnTo>
                  <a:lnTo>
                    <a:pt x="80" y="48"/>
                  </a:lnTo>
                  <a:lnTo>
                    <a:pt x="1" y="48"/>
                  </a:lnTo>
                  <a:lnTo>
                    <a:pt x="0" y="47"/>
                  </a:lnTo>
                  <a:lnTo>
                    <a:pt x="0" y="2"/>
                  </a:lnTo>
                  <a:lnTo>
                    <a:pt x="3" y="0"/>
                  </a:lnTo>
                  <a:lnTo>
                    <a:pt x="8" y="0"/>
                  </a:lnTo>
                  <a:lnTo>
                    <a:pt x="12" y="1"/>
                  </a:lnTo>
                  <a:lnTo>
                    <a:pt x="46" y="1"/>
                  </a:lnTo>
                  <a:lnTo>
                    <a:pt x="51" y="2"/>
                  </a:lnTo>
                  <a:lnTo>
                    <a:pt x="150" y="2"/>
                  </a:lnTo>
                  <a:lnTo>
                    <a:pt x="155" y="4"/>
                  </a:lnTo>
                  <a:lnTo>
                    <a:pt x="18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7" name="Freeform 19"/>
            <p:cNvSpPr>
              <a:spLocks/>
            </p:cNvSpPr>
            <p:nvPr/>
          </p:nvSpPr>
          <p:spPr bwMode="auto">
            <a:xfrm>
              <a:off x="4602" y="2925"/>
              <a:ext cx="52" cy="76"/>
            </a:xfrm>
            <a:custGeom>
              <a:avLst/>
              <a:gdLst/>
              <a:ahLst/>
              <a:cxnLst>
                <a:cxn ang="0">
                  <a:pos x="52" y="43"/>
                </a:cxn>
                <a:cxn ang="0">
                  <a:pos x="0" y="76"/>
                </a:cxn>
                <a:cxn ang="0">
                  <a:pos x="0" y="19"/>
                </a:cxn>
                <a:cxn ang="0">
                  <a:pos x="1" y="0"/>
                </a:cxn>
                <a:cxn ang="0">
                  <a:pos x="52" y="1"/>
                </a:cxn>
                <a:cxn ang="0">
                  <a:pos x="52" y="43"/>
                </a:cxn>
              </a:cxnLst>
              <a:rect l="0" t="0" r="r" b="b"/>
              <a:pathLst>
                <a:path w="52" h="76">
                  <a:moveTo>
                    <a:pt x="52" y="43"/>
                  </a:moveTo>
                  <a:lnTo>
                    <a:pt x="0" y="76"/>
                  </a:lnTo>
                  <a:lnTo>
                    <a:pt x="0" y="19"/>
                  </a:lnTo>
                  <a:lnTo>
                    <a:pt x="1" y="0"/>
                  </a:lnTo>
                  <a:lnTo>
                    <a:pt x="52" y="1"/>
                  </a:lnTo>
                  <a:lnTo>
                    <a:pt x="52" y="43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8" name="Freeform 20"/>
            <p:cNvSpPr>
              <a:spLocks/>
            </p:cNvSpPr>
            <p:nvPr/>
          </p:nvSpPr>
          <p:spPr bwMode="auto">
            <a:xfrm>
              <a:off x="4858" y="2926"/>
              <a:ext cx="50" cy="75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50" y="11"/>
                </a:cxn>
                <a:cxn ang="0">
                  <a:pos x="49" y="22"/>
                </a:cxn>
                <a:cxn ang="0">
                  <a:pos x="49" y="45"/>
                </a:cxn>
                <a:cxn ang="0">
                  <a:pos x="2" y="75"/>
                </a:cxn>
                <a:cxn ang="0">
                  <a:pos x="0" y="56"/>
                </a:cxn>
                <a:cxn ang="0">
                  <a:pos x="0" y="19"/>
                </a:cxn>
                <a:cxn ang="0">
                  <a:pos x="2" y="0"/>
                </a:cxn>
                <a:cxn ang="0">
                  <a:pos x="49" y="0"/>
                </a:cxn>
              </a:cxnLst>
              <a:rect l="0" t="0" r="r" b="b"/>
              <a:pathLst>
                <a:path w="50" h="75">
                  <a:moveTo>
                    <a:pt x="49" y="0"/>
                  </a:moveTo>
                  <a:lnTo>
                    <a:pt x="50" y="11"/>
                  </a:lnTo>
                  <a:lnTo>
                    <a:pt x="49" y="22"/>
                  </a:lnTo>
                  <a:lnTo>
                    <a:pt x="49" y="45"/>
                  </a:lnTo>
                  <a:lnTo>
                    <a:pt x="2" y="75"/>
                  </a:lnTo>
                  <a:lnTo>
                    <a:pt x="0" y="56"/>
                  </a:lnTo>
                  <a:lnTo>
                    <a:pt x="0" y="19"/>
                  </a:lnTo>
                  <a:lnTo>
                    <a:pt x="2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9" name="Freeform 21"/>
            <p:cNvSpPr>
              <a:spLocks/>
            </p:cNvSpPr>
            <p:nvPr/>
          </p:nvSpPr>
          <p:spPr bwMode="auto">
            <a:xfrm>
              <a:off x="4344" y="2926"/>
              <a:ext cx="35" cy="35"/>
            </a:xfrm>
            <a:custGeom>
              <a:avLst/>
              <a:gdLst/>
              <a:ahLst/>
              <a:cxnLst>
                <a:cxn ang="0">
                  <a:pos x="35" y="35"/>
                </a:cxn>
                <a:cxn ang="0">
                  <a:pos x="0" y="35"/>
                </a:cxn>
                <a:cxn ang="0">
                  <a:pos x="0" y="0"/>
                </a:cxn>
                <a:cxn ang="0">
                  <a:pos x="35" y="2"/>
                </a:cxn>
                <a:cxn ang="0">
                  <a:pos x="35" y="35"/>
                </a:cxn>
              </a:cxnLst>
              <a:rect l="0" t="0" r="r" b="b"/>
              <a:pathLst>
                <a:path w="35" h="35">
                  <a:moveTo>
                    <a:pt x="35" y="35"/>
                  </a:moveTo>
                  <a:lnTo>
                    <a:pt x="0" y="35"/>
                  </a:lnTo>
                  <a:lnTo>
                    <a:pt x="0" y="0"/>
                  </a:lnTo>
                  <a:lnTo>
                    <a:pt x="35" y="2"/>
                  </a:lnTo>
                  <a:lnTo>
                    <a:pt x="35" y="35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40" name="Freeform 22"/>
            <p:cNvSpPr>
              <a:spLocks/>
            </p:cNvSpPr>
            <p:nvPr/>
          </p:nvSpPr>
          <p:spPr bwMode="auto">
            <a:xfrm>
              <a:off x="4387" y="2928"/>
              <a:ext cx="34" cy="35"/>
            </a:xfrm>
            <a:custGeom>
              <a:avLst/>
              <a:gdLst/>
              <a:ahLst/>
              <a:cxnLst>
                <a:cxn ang="0">
                  <a:pos x="34" y="35"/>
                </a:cxn>
                <a:cxn ang="0">
                  <a:pos x="0" y="33"/>
                </a:cxn>
                <a:cxn ang="0">
                  <a:pos x="0" y="0"/>
                </a:cxn>
                <a:cxn ang="0">
                  <a:pos x="34" y="0"/>
                </a:cxn>
                <a:cxn ang="0">
                  <a:pos x="34" y="35"/>
                </a:cxn>
              </a:cxnLst>
              <a:rect l="0" t="0" r="r" b="b"/>
              <a:pathLst>
                <a:path w="34" h="35">
                  <a:moveTo>
                    <a:pt x="34" y="35"/>
                  </a:moveTo>
                  <a:lnTo>
                    <a:pt x="0" y="33"/>
                  </a:lnTo>
                  <a:lnTo>
                    <a:pt x="0" y="0"/>
                  </a:lnTo>
                  <a:lnTo>
                    <a:pt x="34" y="0"/>
                  </a:lnTo>
                  <a:lnTo>
                    <a:pt x="34" y="35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41" name="Freeform 23"/>
            <p:cNvSpPr>
              <a:spLocks/>
            </p:cNvSpPr>
            <p:nvPr/>
          </p:nvSpPr>
          <p:spPr bwMode="auto">
            <a:xfrm>
              <a:off x="4427" y="2928"/>
              <a:ext cx="38" cy="35"/>
            </a:xfrm>
            <a:custGeom>
              <a:avLst/>
              <a:gdLst/>
              <a:ahLst/>
              <a:cxnLst>
                <a:cxn ang="0">
                  <a:pos x="38" y="1"/>
                </a:cxn>
                <a:cxn ang="0">
                  <a:pos x="38" y="19"/>
                </a:cxn>
                <a:cxn ang="0">
                  <a:pos x="37" y="27"/>
                </a:cxn>
                <a:cxn ang="0">
                  <a:pos x="37" y="35"/>
                </a:cxn>
                <a:cxn ang="0">
                  <a:pos x="0" y="35"/>
                </a:cxn>
                <a:cxn ang="0">
                  <a:pos x="2" y="0"/>
                </a:cxn>
                <a:cxn ang="0">
                  <a:pos x="4" y="0"/>
                </a:cxn>
                <a:cxn ang="0">
                  <a:pos x="6" y="1"/>
                </a:cxn>
                <a:cxn ang="0">
                  <a:pos x="8" y="0"/>
                </a:cxn>
                <a:cxn ang="0">
                  <a:pos x="34" y="0"/>
                </a:cxn>
                <a:cxn ang="0">
                  <a:pos x="35" y="1"/>
                </a:cxn>
                <a:cxn ang="0">
                  <a:pos x="38" y="1"/>
                </a:cxn>
              </a:cxnLst>
              <a:rect l="0" t="0" r="r" b="b"/>
              <a:pathLst>
                <a:path w="38" h="35">
                  <a:moveTo>
                    <a:pt x="38" y="1"/>
                  </a:moveTo>
                  <a:lnTo>
                    <a:pt x="38" y="19"/>
                  </a:lnTo>
                  <a:lnTo>
                    <a:pt x="37" y="27"/>
                  </a:lnTo>
                  <a:lnTo>
                    <a:pt x="37" y="35"/>
                  </a:lnTo>
                  <a:lnTo>
                    <a:pt x="0" y="35"/>
                  </a:lnTo>
                  <a:lnTo>
                    <a:pt x="2" y="0"/>
                  </a:lnTo>
                  <a:lnTo>
                    <a:pt x="4" y="0"/>
                  </a:lnTo>
                  <a:lnTo>
                    <a:pt x="6" y="1"/>
                  </a:lnTo>
                  <a:lnTo>
                    <a:pt x="8" y="0"/>
                  </a:lnTo>
                  <a:lnTo>
                    <a:pt x="34" y="0"/>
                  </a:lnTo>
                  <a:lnTo>
                    <a:pt x="35" y="1"/>
                  </a:lnTo>
                  <a:lnTo>
                    <a:pt x="38" y="1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42" name="Freeform 24"/>
            <p:cNvSpPr>
              <a:spLocks/>
            </p:cNvSpPr>
            <p:nvPr/>
          </p:nvSpPr>
          <p:spPr bwMode="auto">
            <a:xfrm>
              <a:off x="4471" y="2928"/>
              <a:ext cx="47" cy="36"/>
            </a:xfrm>
            <a:custGeom>
              <a:avLst/>
              <a:gdLst/>
              <a:ahLst/>
              <a:cxnLst>
                <a:cxn ang="0">
                  <a:pos x="47" y="1"/>
                </a:cxn>
                <a:cxn ang="0">
                  <a:pos x="47" y="36"/>
                </a:cxn>
                <a:cxn ang="0">
                  <a:pos x="1" y="36"/>
                </a:cxn>
                <a:cxn ang="0">
                  <a:pos x="0" y="27"/>
                </a:cxn>
                <a:cxn ang="0">
                  <a:pos x="0" y="19"/>
                </a:cxn>
                <a:cxn ang="0">
                  <a:pos x="1" y="9"/>
                </a:cxn>
                <a:cxn ang="0">
                  <a:pos x="2" y="0"/>
                </a:cxn>
                <a:cxn ang="0">
                  <a:pos x="5" y="1"/>
                </a:cxn>
                <a:cxn ang="0">
                  <a:pos x="47" y="1"/>
                </a:cxn>
              </a:cxnLst>
              <a:rect l="0" t="0" r="r" b="b"/>
              <a:pathLst>
                <a:path w="47" h="36">
                  <a:moveTo>
                    <a:pt x="47" y="1"/>
                  </a:moveTo>
                  <a:lnTo>
                    <a:pt x="47" y="36"/>
                  </a:lnTo>
                  <a:lnTo>
                    <a:pt x="1" y="36"/>
                  </a:lnTo>
                  <a:lnTo>
                    <a:pt x="0" y="27"/>
                  </a:lnTo>
                  <a:lnTo>
                    <a:pt x="0" y="19"/>
                  </a:lnTo>
                  <a:lnTo>
                    <a:pt x="1" y="9"/>
                  </a:lnTo>
                  <a:lnTo>
                    <a:pt x="2" y="0"/>
                  </a:lnTo>
                  <a:lnTo>
                    <a:pt x="5" y="1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43" name="Freeform 25"/>
            <p:cNvSpPr>
              <a:spLocks/>
            </p:cNvSpPr>
            <p:nvPr/>
          </p:nvSpPr>
          <p:spPr bwMode="auto">
            <a:xfrm>
              <a:off x="5115" y="2928"/>
              <a:ext cx="49" cy="73"/>
            </a:xfrm>
            <a:custGeom>
              <a:avLst/>
              <a:gdLst/>
              <a:ahLst/>
              <a:cxnLst>
                <a:cxn ang="0">
                  <a:pos x="49" y="1"/>
                </a:cxn>
                <a:cxn ang="0">
                  <a:pos x="49" y="39"/>
                </a:cxn>
                <a:cxn ang="0">
                  <a:pos x="46" y="41"/>
                </a:cxn>
                <a:cxn ang="0">
                  <a:pos x="43" y="43"/>
                </a:cxn>
                <a:cxn ang="0">
                  <a:pos x="39" y="46"/>
                </a:cxn>
                <a:cxn ang="0">
                  <a:pos x="36" y="48"/>
                </a:cxn>
                <a:cxn ang="0">
                  <a:pos x="34" y="50"/>
                </a:cxn>
                <a:cxn ang="0">
                  <a:pos x="31" y="52"/>
                </a:cxn>
                <a:cxn ang="0">
                  <a:pos x="27" y="54"/>
                </a:cxn>
                <a:cxn ang="0">
                  <a:pos x="24" y="56"/>
                </a:cxn>
                <a:cxn ang="0">
                  <a:pos x="22" y="58"/>
                </a:cxn>
                <a:cxn ang="0">
                  <a:pos x="18" y="60"/>
                </a:cxn>
                <a:cxn ang="0">
                  <a:pos x="15" y="62"/>
                </a:cxn>
                <a:cxn ang="0">
                  <a:pos x="12" y="64"/>
                </a:cxn>
                <a:cxn ang="0">
                  <a:pos x="8" y="66"/>
                </a:cxn>
                <a:cxn ang="0">
                  <a:pos x="5" y="68"/>
                </a:cxn>
                <a:cxn ang="0">
                  <a:pos x="3" y="70"/>
                </a:cxn>
                <a:cxn ang="0">
                  <a:pos x="0" y="73"/>
                </a:cxn>
                <a:cxn ang="0">
                  <a:pos x="0" y="54"/>
                </a:cxn>
                <a:cxn ang="0">
                  <a:pos x="1" y="36"/>
                </a:cxn>
                <a:cxn ang="0">
                  <a:pos x="1" y="19"/>
                </a:cxn>
                <a:cxn ang="0">
                  <a:pos x="3" y="0"/>
                </a:cxn>
                <a:cxn ang="0">
                  <a:pos x="49" y="1"/>
                </a:cxn>
              </a:cxnLst>
              <a:rect l="0" t="0" r="r" b="b"/>
              <a:pathLst>
                <a:path w="49" h="73">
                  <a:moveTo>
                    <a:pt x="49" y="1"/>
                  </a:moveTo>
                  <a:lnTo>
                    <a:pt x="49" y="39"/>
                  </a:lnTo>
                  <a:lnTo>
                    <a:pt x="46" y="41"/>
                  </a:lnTo>
                  <a:lnTo>
                    <a:pt x="43" y="43"/>
                  </a:lnTo>
                  <a:lnTo>
                    <a:pt x="39" y="46"/>
                  </a:lnTo>
                  <a:lnTo>
                    <a:pt x="36" y="48"/>
                  </a:lnTo>
                  <a:lnTo>
                    <a:pt x="34" y="50"/>
                  </a:lnTo>
                  <a:lnTo>
                    <a:pt x="31" y="52"/>
                  </a:lnTo>
                  <a:lnTo>
                    <a:pt x="27" y="54"/>
                  </a:lnTo>
                  <a:lnTo>
                    <a:pt x="24" y="56"/>
                  </a:lnTo>
                  <a:lnTo>
                    <a:pt x="22" y="58"/>
                  </a:lnTo>
                  <a:lnTo>
                    <a:pt x="18" y="60"/>
                  </a:lnTo>
                  <a:lnTo>
                    <a:pt x="15" y="62"/>
                  </a:lnTo>
                  <a:lnTo>
                    <a:pt x="12" y="64"/>
                  </a:lnTo>
                  <a:lnTo>
                    <a:pt x="8" y="66"/>
                  </a:lnTo>
                  <a:lnTo>
                    <a:pt x="5" y="68"/>
                  </a:lnTo>
                  <a:lnTo>
                    <a:pt x="3" y="70"/>
                  </a:lnTo>
                  <a:lnTo>
                    <a:pt x="0" y="73"/>
                  </a:lnTo>
                  <a:lnTo>
                    <a:pt x="0" y="54"/>
                  </a:lnTo>
                  <a:lnTo>
                    <a:pt x="1" y="36"/>
                  </a:lnTo>
                  <a:lnTo>
                    <a:pt x="1" y="19"/>
                  </a:lnTo>
                  <a:lnTo>
                    <a:pt x="3" y="0"/>
                  </a:lnTo>
                  <a:lnTo>
                    <a:pt x="49" y="1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44" name="Freeform 26"/>
            <p:cNvSpPr>
              <a:spLocks/>
            </p:cNvSpPr>
            <p:nvPr/>
          </p:nvSpPr>
          <p:spPr bwMode="auto">
            <a:xfrm>
              <a:off x="4471" y="2933"/>
              <a:ext cx="759" cy="354"/>
            </a:xfrm>
            <a:custGeom>
              <a:avLst/>
              <a:gdLst/>
              <a:ahLst/>
              <a:cxnLst>
                <a:cxn ang="0">
                  <a:pos x="249" y="155"/>
                </a:cxn>
                <a:cxn ang="0">
                  <a:pos x="252" y="161"/>
                </a:cxn>
                <a:cxn ang="0">
                  <a:pos x="259" y="157"/>
                </a:cxn>
                <a:cxn ang="0">
                  <a:pos x="267" y="151"/>
                </a:cxn>
                <a:cxn ang="0">
                  <a:pos x="275" y="146"/>
                </a:cxn>
                <a:cxn ang="0">
                  <a:pos x="283" y="140"/>
                </a:cxn>
                <a:cxn ang="0">
                  <a:pos x="291" y="135"/>
                </a:cxn>
                <a:cxn ang="0">
                  <a:pos x="299" y="131"/>
                </a:cxn>
                <a:cxn ang="0">
                  <a:pos x="308" y="126"/>
                </a:cxn>
                <a:cxn ang="0">
                  <a:pos x="506" y="165"/>
                </a:cxn>
                <a:cxn ang="0">
                  <a:pos x="525" y="153"/>
                </a:cxn>
                <a:cxn ang="0">
                  <a:pos x="543" y="140"/>
                </a:cxn>
                <a:cxn ang="0">
                  <a:pos x="562" y="127"/>
                </a:cxn>
                <a:cxn ang="0">
                  <a:pos x="580" y="115"/>
                </a:cxn>
                <a:cxn ang="0">
                  <a:pos x="599" y="103"/>
                </a:cxn>
                <a:cxn ang="0">
                  <a:pos x="618" y="90"/>
                </a:cxn>
                <a:cxn ang="0">
                  <a:pos x="637" y="78"/>
                </a:cxn>
                <a:cxn ang="0">
                  <a:pos x="656" y="66"/>
                </a:cxn>
                <a:cxn ang="0">
                  <a:pos x="675" y="54"/>
                </a:cxn>
                <a:cxn ang="0">
                  <a:pos x="693" y="42"/>
                </a:cxn>
                <a:cxn ang="0">
                  <a:pos x="709" y="32"/>
                </a:cxn>
                <a:cxn ang="0">
                  <a:pos x="721" y="23"/>
                </a:cxn>
                <a:cxn ang="0">
                  <a:pos x="732" y="18"/>
                </a:cxn>
                <a:cxn ang="0">
                  <a:pos x="741" y="11"/>
                </a:cxn>
                <a:cxn ang="0">
                  <a:pos x="751" y="5"/>
                </a:cxn>
                <a:cxn ang="0">
                  <a:pos x="757" y="49"/>
                </a:cxn>
                <a:cxn ang="0">
                  <a:pos x="724" y="354"/>
                </a:cxn>
                <a:cxn ang="0">
                  <a:pos x="724" y="242"/>
                </a:cxn>
                <a:cxn ang="0">
                  <a:pos x="549" y="240"/>
                </a:cxn>
                <a:cxn ang="0">
                  <a:pos x="545" y="352"/>
                </a:cxn>
                <a:cxn ang="0">
                  <a:pos x="466" y="240"/>
                </a:cxn>
                <a:cxn ang="0">
                  <a:pos x="290" y="242"/>
                </a:cxn>
                <a:cxn ang="0">
                  <a:pos x="289" y="324"/>
                </a:cxn>
                <a:cxn ang="0">
                  <a:pos x="278" y="352"/>
                </a:cxn>
                <a:cxn ang="0">
                  <a:pos x="212" y="351"/>
                </a:cxn>
                <a:cxn ang="0">
                  <a:pos x="213" y="269"/>
                </a:cxn>
                <a:cxn ang="0">
                  <a:pos x="186" y="238"/>
                </a:cxn>
                <a:cxn ang="0">
                  <a:pos x="37" y="270"/>
                </a:cxn>
                <a:cxn ang="0">
                  <a:pos x="0" y="158"/>
                </a:cxn>
                <a:cxn ang="0">
                  <a:pos x="12" y="151"/>
                </a:cxn>
                <a:cxn ang="0">
                  <a:pos x="23" y="143"/>
                </a:cxn>
                <a:cxn ang="0">
                  <a:pos x="35" y="135"/>
                </a:cxn>
                <a:cxn ang="0">
                  <a:pos x="47" y="128"/>
                </a:cxn>
                <a:cxn ang="0">
                  <a:pos x="59" y="122"/>
                </a:cxn>
                <a:cxn ang="0">
                  <a:pos x="74" y="112"/>
                </a:cxn>
                <a:cxn ang="0">
                  <a:pos x="90" y="101"/>
                </a:cxn>
                <a:cxn ang="0">
                  <a:pos x="106" y="90"/>
                </a:cxn>
                <a:cxn ang="0">
                  <a:pos x="123" y="81"/>
                </a:cxn>
                <a:cxn ang="0">
                  <a:pos x="139" y="70"/>
                </a:cxn>
                <a:cxn ang="0">
                  <a:pos x="155" y="59"/>
                </a:cxn>
                <a:cxn ang="0">
                  <a:pos x="175" y="47"/>
                </a:cxn>
                <a:cxn ang="0">
                  <a:pos x="193" y="35"/>
                </a:cxn>
                <a:cxn ang="0">
                  <a:pos x="213" y="23"/>
                </a:cxn>
                <a:cxn ang="0">
                  <a:pos x="232" y="11"/>
                </a:cxn>
                <a:cxn ang="0">
                  <a:pos x="251" y="0"/>
                </a:cxn>
              </a:cxnLst>
              <a:rect l="0" t="0" r="r" b="b"/>
              <a:pathLst>
                <a:path w="759" h="354">
                  <a:moveTo>
                    <a:pt x="251" y="151"/>
                  </a:moveTo>
                  <a:lnTo>
                    <a:pt x="251" y="154"/>
                  </a:lnTo>
                  <a:lnTo>
                    <a:pt x="249" y="155"/>
                  </a:lnTo>
                  <a:lnTo>
                    <a:pt x="251" y="157"/>
                  </a:lnTo>
                  <a:lnTo>
                    <a:pt x="249" y="159"/>
                  </a:lnTo>
                  <a:lnTo>
                    <a:pt x="252" y="161"/>
                  </a:lnTo>
                  <a:lnTo>
                    <a:pt x="256" y="161"/>
                  </a:lnTo>
                  <a:lnTo>
                    <a:pt x="258" y="159"/>
                  </a:lnTo>
                  <a:lnTo>
                    <a:pt x="259" y="157"/>
                  </a:lnTo>
                  <a:lnTo>
                    <a:pt x="262" y="154"/>
                  </a:lnTo>
                  <a:lnTo>
                    <a:pt x="264" y="154"/>
                  </a:lnTo>
                  <a:lnTo>
                    <a:pt x="267" y="151"/>
                  </a:lnTo>
                  <a:lnTo>
                    <a:pt x="270" y="150"/>
                  </a:lnTo>
                  <a:lnTo>
                    <a:pt x="272" y="147"/>
                  </a:lnTo>
                  <a:lnTo>
                    <a:pt x="275" y="146"/>
                  </a:lnTo>
                  <a:lnTo>
                    <a:pt x="278" y="144"/>
                  </a:lnTo>
                  <a:lnTo>
                    <a:pt x="281" y="143"/>
                  </a:lnTo>
                  <a:lnTo>
                    <a:pt x="283" y="140"/>
                  </a:lnTo>
                  <a:lnTo>
                    <a:pt x="286" y="139"/>
                  </a:lnTo>
                  <a:lnTo>
                    <a:pt x="289" y="138"/>
                  </a:lnTo>
                  <a:lnTo>
                    <a:pt x="291" y="135"/>
                  </a:lnTo>
                  <a:lnTo>
                    <a:pt x="294" y="134"/>
                  </a:lnTo>
                  <a:lnTo>
                    <a:pt x="297" y="132"/>
                  </a:lnTo>
                  <a:lnTo>
                    <a:pt x="299" y="131"/>
                  </a:lnTo>
                  <a:lnTo>
                    <a:pt x="302" y="128"/>
                  </a:lnTo>
                  <a:lnTo>
                    <a:pt x="305" y="127"/>
                  </a:lnTo>
                  <a:lnTo>
                    <a:pt x="308" y="126"/>
                  </a:lnTo>
                  <a:lnTo>
                    <a:pt x="471" y="22"/>
                  </a:lnTo>
                  <a:lnTo>
                    <a:pt x="506" y="0"/>
                  </a:lnTo>
                  <a:lnTo>
                    <a:pt x="506" y="165"/>
                  </a:lnTo>
                  <a:lnTo>
                    <a:pt x="513" y="161"/>
                  </a:lnTo>
                  <a:lnTo>
                    <a:pt x="518" y="157"/>
                  </a:lnTo>
                  <a:lnTo>
                    <a:pt x="525" y="153"/>
                  </a:lnTo>
                  <a:lnTo>
                    <a:pt x="530" y="147"/>
                  </a:lnTo>
                  <a:lnTo>
                    <a:pt x="537" y="144"/>
                  </a:lnTo>
                  <a:lnTo>
                    <a:pt x="543" y="140"/>
                  </a:lnTo>
                  <a:lnTo>
                    <a:pt x="549" y="135"/>
                  </a:lnTo>
                  <a:lnTo>
                    <a:pt x="556" y="132"/>
                  </a:lnTo>
                  <a:lnTo>
                    <a:pt x="562" y="127"/>
                  </a:lnTo>
                  <a:lnTo>
                    <a:pt x="568" y="123"/>
                  </a:lnTo>
                  <a:lnTo>
                    <a:pt x="574" y="119"/>
                  </a:lnTo>
                  <a:lnTo>
                    <a:pt x="580" y="115"/>
                  </a:lnTo>
                  <a:lnTo>
                    <a:pt x="586" y="111"/>
                  </a:lnTo>
                  <a:lnTo>
                    <a:pt x="593" y="107"/>
                  </a:lnTo>
                  <a:lnTo>
                    <a:pt x="599" y="103"/>
                  </a:lnTo>
                  <a:lnTo>
                    <a:pt x="605" y="99"/>
                  </a:lnTo>
                  <a:lnTo>
                    <a:pt x="612" y="95"/>
                  </a:lnTo>
                  <a:lnTo>
                    <a:pt x="618" y="90"/>
                  </a:lnTo>
                  <a:lnTo>
                    <a:pt x="624" y="86"/>
                  </a:lnTo>
                  <a:lnTo>
                    <a:pt x="630" y="82"/>
                  </a:lnTo>
                  <a:lnTo>
                    <a:pt x="637" y="78"/>
                  </a:lnTo>
                  <a:lnTo>
                    <a:pt x="643" y="74"/>
                  </a:lnTo>
                  <a:lnTo>
                    <a:pt x="649" y="70"/>
                  </a:lnTo>
                  <a:lnTo>
                    <a:pt x="656" y="66"/>
                  </a:lnTo>
                  <a:lnTo>
                    <a:pt x="662" y="62"/>
                  </a:lnTo>
                  <a:lnTo>
                    <a:pt x="668" y="58"/>
                  </a:lnTo>
                  <a:lnTo>
                    <a:pt x="675" y="54"/>
                  </a:lnTo>
                  <a:lnTo>
                    <a:pt x="680" y="50"/>
                  </a:lnTo>
                  <a:lnTo>
                    <a:pt x="687" y="46"/>
                  </a:lnTo>
                  <a:lnTo>
                    <a:pt x="693" y="42"/>
                  </a:lnTo>
                  <a:lnTo>
                    <a:pt x="699" y="38"/>
                  </a:lnTo>
                  <a:lnTo>
                    <a:pt x="705" y="34"/>
                  </a:lnTo>
                  <a:lnTo>
                    <a:pt x="709" y="32"/>
                  </a:lnTo>
                  <a:lnTo>
                    <a:pt x="711" y="30"/>
                  </a:lnTo>
                  <a:lnTo>
                    <a:pt x="716" y="28"/>
                  </a:lnTo>
                  <a:lnTo>
                    <a:pt x="721" y="23"/>
                  </a:lnTo>
                  <a:lnTo>
                    <a:pt x="725" y="22"/>
                  </a:lnTo>
                  <a:lnTo>
                    <a:pt x="728" y="20"/>
                  </a:lnTo>
                  <a:lnTo>
                    <a:pt x="732" y="18"/>
                  </a:lnTo>
                  <a:lnTo>
                    <a:pt x="734" y="15"/>
                  </a:lnTo>
                  <a:lnTo>
                    <a:pt x="739" y="14"/>
                  </a:lnTo>
                  <a:lnTo>
                    <a:pt x="741" y="11"/>
                  </a:lnTo>
                  <a:lnTo>
                    <a:pt x="744" y="9"/>
                  </a:lnTo>
                  <a:lnTo>
                    <a:pt x="748" y="7"/>
                  </a:lnTo>
                  <a:lnTo>
                    <a:pt x="751" y="5"/>
                  </a:lnTo>
                  <a:lnTo>
                    <a:pt x="753" y="3"/>
                  </a:lnTo>
                  <a:lnTo>
                    <a:pt x="757" y="1"/>
                  </a:lnTo>
                  <a:lnTo>
                    <a:pt x="757" y="49"/>
                  </a:lnTo>
                  <a:lnTo>
                    <a:pt x="759" y="298"/>
                  </a:lnTo>
                  <a:lnTo>
                    <a:pt x="759" y="354"/>
                  </a:lnTo>
                  <a:lnTo>
                    <a:pt x="724" y="354"/>
                  </a:lnTo>
                  <a:lnTo>
                    <a:pt x="725" y="244"/>
                  </a:lnTo>
                  <a:lnTo>
                    <a:pt x="725" y="243"/>
                  </a:lnTo>
                  <a:lnTo>
                    <a:pt x="724" y="242"/>
                  </a:lnTo>
                  <a:lnTo>
                    <a:pt x="720" y="242"/>
                  </a:lnTo>
                  <a:lnTo>
                    <a:pt x="718" y="240"/>
                  </a:lnTo>
                  <a:lnTo>
                    <a:pt x="549" y="240"/>
                  </a:lnTo>
                  <a:lnTo>
                    <a:pt x="547" y="244"/>
                  </a:lnTo>
                  <a:lnTo>
                    <a:pt x="547" y="325"/>
                  </a:lnTo>
                  <a:lnTo>
                    <a:pt x="545" y="352"/>
                  </a:lnTo>
                  <a:lnTo>
                    <a:pt x="467" y="352"/>
                  </a:lnTo>
                  <a:lnTo>
                    <a:pt x="467" y="243"/>
                  </a:lnTo>
                  <a:lnTo>
                    <a:pt x="466" y="240"/>
                  </a:lnTo>
                  <a:lnTo>
                    <a:pt x="291" y="240"/>
                  </a:lnTo>
                  <a:lnTo>
                    <a:pt x="291" y="242"/>
                  </a:lnTo>
                  <a:lnTo>
                    <a:pt x="290" y="242"/>
                  </a:lnTo>
                  <a:lnTo>
                    <a:pt x="290" y="243"/>
                  </a:lnTo>
                  <a:lnTo>
                    <a:pt x="289" y="270"/>
                  </a:lnTo>
                  <a:lnTo>
                    <a:pt x="289" y="324"/>
                  </a:lnTo>
                  <a:lnTo>
                    <a:pt x="287" y="351"/>
                  </a:lnTo>
                  <a:lnTo>
                    <a:pt x="282" y="351"/>
                  </a:lnTo>
                  <a:lnTo>
                    <a:pt x="278" y="352"/>
                  </a:lnTo>
                  <a:lnTo>
                    <a:pt x="255" y="352"/>
                  </a:lnTo>
                  <a:lnTo>
                    <a:pt x="249" y="351"/>
                  </a:lnTo>
                  <a:lnTo>
                    <a:pt x="212" y="351"/>
                  </a:lnTo>
                  <a:lnTo>
                    <a:pt x="212" y="324"/>
                  </a:lnTo>
                  <a:lnTo>
                    <a:pt x="213" y="297"/>
                  </a:lnTo>
                  <a:lnTo>
                    <a:pt x="213" y="269"/>
                  </a:lnTo>
                  <a:lnTo>
                    <a:pt x="214" y="240"/>
                  </a:lnTo>
                  <a:lnTo>
                    <a:pt x="210" y="238"/>
                  </a:lnTo>
                  <a:lnTo>
                    <a:pt x="186" y="238"/>
                  </a:lnTo>
                  <a:lnTo>
                    <a:pt x="39" y="239"/>
                  </a:lnTo>
                  <a:lnTo>
                    <a:pt x="36" y="243"/>
                  </a:lnTo>
                  <a:lnTo>
                    <a:pt x="37" y="270"/>
                  </a:lnTo>
                  <a:lnTo>
                    <a:pt x="37" y="350"/>
                  </a:lnTo>
                  <a:lnTo>
                    <a:pt x="0" y="350"/>
                  </a:lnTo>
                  <a:lnTo>
                    <a:pt x="0" y="158"/>
                  </a:lnTo>
                  <a:lnTo>
                    <a:pt x="4" y="155"/>
                  </a:lnTo>
                  <a:lnTo>
                    <a:pt x="6" y="154"/>
                  </a:lnTo>
                  <a:lnTo>
                    <a:pt x="12" y="151"/>
                  </a:lnTo>
                  <a:lnTo>
                    <a:pt x="16" y="149"/>
                  </a:lnTo>
                  <a:lnTo>
                    <a:pt x="20" y="146"/>
                  </a:lnTo>
                  <a:lnTo>
                    <a:pt x="23" y="143"/>
                  </a:lnTo>
                  <a:lnTo>
                    <a:pt x="27" y="140"/>
                  </a:lnTo>
                  <a:lnTo>
                    <a:pt x="32" y="138"/>
                  </a:lnTo>
                  <a:lnTo>
                    <a:pt x="35" y="135"/>
                  </a:lnTo>
                  <a:lnTo>
                    <a:pt x="39" y="134"/>
                  </a:lnTo>
                  <a:lnTo>
                    <a:pt x="43" y="131"/>
                  </a:lnTo>
                  <a:lnTo>
                    <a:pt x="47" y="128"/>
                  </a:lnTo>
                  <a:lnTo>
                    <a:pt x="51" y="126"/>
                  </a:lnTo>
                  <a:lnTo>
                    <a:pt x="55" y="124"/>
                  </a:lnTo>
                  <a:lnTo>
                    <a:pt x="59" y="122"/>
                  </a:lnTo>
                  <a:lnTo>
                    <a:pt x="63" y="119"/>
                  </a:lnTo>
                  <a:lnTo>
                    <a:pt x="68" y="116"/>
                  </a:lnTo>
                  <a:lnTo>
                    <a:pt x="74" y="112"/>
                  </a:lnTo>
                  <a:lnTo>
                    <a:pt x="79" y="108"/>
                  </a:lnTo>
                  <a:lnTo>
                    <a:pt x="85" y="105"/>
                  </a:lnTo>
                  <a:lnTo>
                    <a:pt x="90" y="101"/>
                  </a:lnTo>
                  <a:lnTo>
                    <a:pt x="95" y="99"/>
                  </a:lnTo>
                  <a:lnTo>
                    <a:pt x="101" y="95"/>
                  </a:lnTo>
                  <a:lnTo>
                    <a:pt x="106" y="90"/>
                  </a:lnTo>
                  <a:lnTo>
                    <a:pt x="112" y="88"/>
                  </a:lnTo>
                  <a:lnTo>
                    <a:pt x="117" y="84"/>
                  </a:lnTo>
                  <a:lnTo>
                    <a:pt x="123" y="81"/>
                  </a:lnTo>
                  <a:lnTo>
                    <a:pt x="128" y="77"/>
                  </a:lnTo>
                  <a:lnTo>
                    <a:pt x="133" y="74"/>
                  </a:lnTo>
                  <a:lnTo>
                    <a:pt x="139" y="70"/>
                  </a:lnTo>
                  <a:lnTo>
                    <a:pt x="144" y="66"/>
                  </a:lnTo>
                  <a:lnTo>
                    <a:pt x="150" y="63"/>
                  </a:lnTo>
                  <a:lnTo>
                    <a:pt x="155" y="59"/>
                  </a:lnTo>
                  <a:lnTo>
                    <a:pt x="162" y="55"/>
                  </a:lnTo>
                  <a:lnTo>
                    <a:pt x="168" y="51"/>
                  </a:lnTo>
                  <a:lnTo>
                    <a:pt x="175" y="47"/>
                  </a:lnTo>
                  <a:lnTo>
                    <a:pt x="181" y="43"/>
                  </a:lnTo>
                  <a:lnTo>
                    <a:pt x="187" y="39"/>
                  </a:lnTo>
                  <a:lnTo>
                    <a:pt x="193" y="35"/>
                  </a:lnTo>
                  <a:lnTo>
                    <a:pt x="200" y="31"/>
                  </a:lnTo>
                  <a:lnTo>
                    <a:pt x="206" y="27"/>
                  </a:lnTo>
                  <a:lnTo>
                    <a:pt x="213" y="23"/>
                  </a:lnTo>
                  <a:lnTo>
                    <a:pt x="218" y="19"/>
                  </a:lnTo>
                  <a:lnTo>
                    <a:pt x="225" y="15"/>
                  </a:lnTo>
                  <a:lnTo>
                    <a:pt x="232" y="11"/>
                  </a:lnTo>
                  <a:lnTo>
                    <a:pt x="237" y="7"/>
                  </a:lnTo>
                  <a:lnTo>
                    <a:pt x="244" y="4"/>
                  </a:lnTo>
                  <a:lnTo>
                    <a:pt x="251" y="0"/>
                  </a:lnTo>
                  <a:lnTo>
                    <a:pt x="251" y="151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45" name="Freeform 27"/>
            <p:cNvSpPr>
              <a:spLocks/>
            </p:cNvSpPr>
            <p:nvPr/>
          </p:nvSpPr>
          <p:spPr bwMode="auto">
            <a:xfrm>
              <a:off x="4983" y="2933"/>
              <a:ext cx="108" cy="151"/>
            </a:xfrm>
            <a:custGeom>
              <a:avLst/>
              <a:gdLst/>
              <a:ahLst/>
              <a:cxnLst>
                <a:cxn ang="0">
                  <a:pos x="108" y="81"/>
                </a:cxn>
                <a:cxn ang="0">
                  <a:pos x="102" y="86"/>
                </a:cxn>
                <a:cxn ang="0">
                  <a:pos x="98" y="89"/>
                </a:cxn>
                <a:cxn ang="0">
                  <a:pos x="94" y="92"/>
                </a:cxn>
                <a:cxn ang="0">
                  <a:pos x="91" y="93"/>
                </a:cxn>
                <a:cxn ang="0">
                  <a:pos x="87" y="96"/>
                </a:cxn>
                <a:cxn ang="0">
                  <a:pos x="83" y="99"/>
                </a:cxn>
                <a:cxn ang="0">
                  <a:pos x="81" y="100"/>
                </a:cxn>
                <a:cxn ang="0">
                  <a:pos x="75" y="104"/>
                </a:cxn>
                <a:cxn ang="0">
                  <a:pos x="70" y="107"/>
                </a:cxn>
                <a:cxn ang="0">
                  <a:pos x="66" y="111"/>
                </a:cxn>
                <a:cxn ang="0">
                  <a:pos x="60" y="113"/>
                </a:cxn>
                <a:cxn ang="0">
                  <a:pos x="55" y="116"/>
                </a:cxn>
                <a:cxn ang="0">
                  <a:pos x="51" y="120"/>
                </a:cxn>
                <a:cxn ang="0">
                  <a:pos x="45" y="123"/>
                </a:cxn>
                <a:cxn ang="0">
                  <a:pos x="40" y="126"/>
                </a:cxn>
                <a:cxn ang="0">
                  <a:pos x="36" y="130"/>
                </a:cxn>
                <a:cxn ang="0">
                  <a:pos x="31" y="132"/>
                </a:cxn>
                <a:cxn ang="0">
                  <a:pos x="25" y="136"/>
                </a:cxn>
                <a:cxn ang="0">
                  <a:pos x="21" y="139"/>
                </a:cxn>
                <a:cxn ang="0">
                  <a:pos x="14" y="142"/>
                </a:cxn>
                <a:cxn ang="0">
                  <a:pos x="10" y="146"/>
                </a:cxn>
                <a:cxn ang="0">
                  <a:pos x="5" y="149"/>
                </a:cxn>
                <a:cxn ang="0">
                  <a:pos x="0" y="151"/>
                </a:cxn>
                <a:cxn ang="0">
                  <a:pos x="0" y="0"/>
                </a:cxn>
                <a:cxn ang="0">
                  <a:pos x="6" y="5"/>
                </a:cxn>
                <a:cxn ang="0">
                  <a:pos x="13" y="9"/>
                </a:cxn>
                <a:cxn ang="0">
                  <a:pos x="20" y="15"/>
                </a:cxn>
                <a:cxn ang="0">
                  <a:pos x="27" y="20"/>
                </a:cxn>
                <a:cxn ang="0">
                  <a:pos x="33" y="26"/>
                </a:cxn>
                <a:cxn ang="0">
                  <a:pos x="40" y="31"/>
                </a:cxn>
                <a:cxn ang="0">
                  <a:pos x="47" y="35"/>
                </a:cxn>
                <a:cxn ang="0">
                  <a:pos x="54" y="41"/>
                </a:cxn>
                <a:cxn ang="0">
                  <a:pos x="60" y="46"/>
                </a:cxn>
                <a:cxn ang="0">
                  <a:pos x="67" y="51"/>
                </a:cxn>
                <a:cxn ang="0">
                  <a:pos x="74" y="55"/>
                </a:cxn>
                <a:cxn ang="0">
                  <a:pos x="81" y="61"/>
                </a:cxn>
                <a:cxn ang="0">
                  <a:pos x="87" y="66"/>
                </a:cxn>
                <a:cxn ang="0">
                  <a:pos x="94" y="72"/>
                </a:cxn>
                <a:cxn ang="0">
                  <a:pos x="101" y="76"/>
                </a:cxn>
                <a:cxn ang="0">
                  <a:pos x="108" y="81"/>
                </a:cxn>
              </a:cxnLst>
              <a:rect l="0" t="0" r="r" b="b"/>
              <a:pathLst>
                <a:path w="108" h="151">
                  <a:moveTo>
                    <a:pt x="108" y="81"/>
                  </a:moveTo>
                  <a:lnTo>
                    <a:pt x="102" y="86"/>
                  </a:lnTo>
                  <a:lnTo>
                    <a:pt x="98" y="89"/>
                  </a:lnTo>
                  <a:lnTo>
                    <a:pt x="94" y="92"/>
                  </a:lnTo>
                  <a:lnTo>
                    <a:pt x="91" y="93"/>
                  </a:lnTo>
                  <a:lnTo>
                    <a:pt x="87" y="96"/>
                  </a:lnTo>
                  <a:lnTo>
                    <a:pt x="83" y="99"/>
                  </a:lnTo>
                  <a:lnTo>
                    <a:pt x="81" y="100"/>
                  </a:lnTo>
                  <a:lnTo>
                    <a:pt x="75" y="104"/>
                  </a:lnTo>
                  <a:lnTo>
                    <a:pt x="70" y="107"/>
                  </a:lnTo>
                  <a:lnTo>
                    <a:pt x="66" y="111"/>
                  </a:lnTo>
                  <a:lnTo>
                    <a:pt x="60" y="113"/>
                  </a:lnTo>
                  <a:lnTo>
                    <a:pt x="55" y="116"/>
                  </a:lnTo>
                  <a:lnTo>
                    <a:pt x="51" y="120"/>
                  </a:lnTo>
                  <a:lnTo>
                    <a:pt x="45" y="123"/>
                  </a:lnTo>
                  <a:lnTo>
                    <a:pt x="40" y="126"/>
                  </a:lnTo>
                  <a:lnTo>
                    <a:pt x="36" y="130"/>
                  </a:lnTo>
                  <a:lnTo>
                    <a:pt x="31" y="132"/>
                  </a:lnTo>
                  <a:lnTo>
                    <a:pt x="25" y="136"/>
                  </a:lnTo>
                  <a:lnTo>
                    <a:pt x="21" y="139"/>
                  </a:lnTo>
                  <a:lnTo>
                    <a:pt x="14" y="142"/>
                  </a:lnTo>
                  <a:lnTo>
                    <a:pt x="10" y="146"/>
                  </a:lnTo>
                  <a:lnTo>
                    <a:pt x="5" y="149"/>
                  </a:lnTo>
                  <a:lnTo>
                    <a:pt x="0" y="151"/>
                  </a:lnTo>
                  <a:lnTo>
                    <a:pt x="0" y="0"/>
                  </a:lnTo>
                  <a:lnTo>
                    <a:pt x="6" y="5"/>
                  </a:lnTo>
                  <a:lnTo>
                    <a:pt x="13" y="9"/>
                  </a:lnTo>
                  <a:lnTo>
                    <a:pt x="20" y="15"/>
                  </a:lnTo>
                  <a:lnTo>
                    <a:pt x="27" y="20"/>
                  </a:lnTo>
                  <a:lnTo>
                    <a:pt x="33" y="26"/>
                  </a:lnTo>
                  <a:lnTo>
                    <a:pt x="40" y="31"/>
                  </a:lnTo>
                  <a:lnTo>
                    <a:pt x="47" y="35"/>
                  </a:lnTo>
                  <a:lnTo>
                    <a:pt x="54" y="41"/>
                  </a:lnTo>
                  <a:lnTo>
                    <a:pt x="60" y="46"/>
                  </a:lnTo>
                  <a:lnTo>
                    <a:pt x="67" y="51"/>
                  </a:lnTo>
                  <a:lnTo>
                    <a:pt x="74" y="55"/>
                  </a:lnTo>
                  <a:lnTo>
                    <a:pt x="81" y="61"/>
                  </a:lnTo>
                  <a:lnTo>
                    <a:pt x="87" y="66"/>
                  </a:lnTo>
                  <a:lnTo>
                    <a:pt x="94" y="72"/>
                  </a:lnTo>
                  <a:lnTo>
                    <a:pt x="101" y="76"/>
                  </a:lnTo>
                  <a:lnTo>
                    <a:pt x="108" y="81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46" name="Freeform 28"/>
            <p:cNvSpPr>
              <a:spLocks/>
            </p:cNvSpPr>
            <p:nvPr/>
          </p:nvSpPr>
          <p:spPr bwMode="auto">
            <a:xfrm>
              <a:off x="4727" y="2934"/>
              <a:ext cx="125" cy="149"/>
            </a:xfrm>
            <a:custGeom>
              <a:avLst/>
              <a:gdLst/>
              <a:ahLst/>
              <a:cxnLst>
                <a:cxn ang="0">
                  <a:pos x="125" y="69"/>
                </a:cxn>
                <a:cxn ang="0">
                  <a:pos x="125" y="71"/>
                </a:cxn>
                <a:cxn ang="0">
                  <a:pos x="118" y="76"/>
                </a:cxn>
                <a:cxn ang="0">
                  <a:pos x="110" y="80"/>
                </a:cxn>
                <a:cxn ang="0">
                  <a:pos x="102" y="85"/>
                </a:cxn>
                <a:cxn ang="0">
                  <a:pos x="93" y="91"/>
                </a:cxn>
                <a:cxn ang="0">
                  <a:pos x="87" y="95"/>
                </a:cxn>
                <a:cxn ang="0">
                  <a:pos x="79" y="100"/>
                </a:cxn>
                <a:cxn ang="0">
                  <a:pos x="70" y="106"/>
                </a:cxn>
                <a:cxn ang="0">
                  <a:pos x="62" y="111"/>
                </a:cxn>
                <a:cxn ang="0">
                  <a:pos x="54" y="115"/>
                </a:cxn>
                <a:cxn ang="0">
                  <a:pos x="48" y="121"/>
                </a:cxn>
                <a:cxn ang="0">
                  <a:pos x="39" y="125"/>
                </a:cxn>
                <a:cxn ang="0">
                  <a:pos x="31" y="130"/>
                </a:cxn>
                <a:cxn ang="0">
                  <a:pos x="25" y="134"/>
                </a:cxn>
                <a:cxn ang="0">
                  <a:pos x="16" y="139"/>
                </a:cxn>
                <a:cxn ang="0">
                  <a:pos x="8" y="145"/>
                </a:cxn>
                <a:cxn ang="0">
                  <a:pos x="0" y="149"/>
                </a:cxn>
                <a:cxn ang="0">
                  <a:pos x="2" y="112"/>
                </a:cxn>
                <a:cxn ang="0">
                  <a:pos x="2" y="0"/>
                </a:cxn>
                <a:cxn ang="0">
                  <a:pos x="10" y="4"/>
                </a:cxn>
                <a:cxn ang="0">
                  <a:pos x="16" y="8"/>
                </a:cxn>
                <a:cxn ang="0">
                  <a:pos x="25" y="13"/>
                </a:cxn>
                <a:cxn ang="0">
                  <a:pos x="33" y="18"/>
                </a:cxn>
                <a:cxn ang="0">
                  <a:pos x="39" y="22"/>
                </a:cxn>
                <a:cxn ang="0">
                  <a:pos x="48" y="26"/>
                </a:cxn>
                <a:cxn ang="0">
                  <a:pos x="56" y="30"/>
                </a:cxn>
                <a:cxn ang="0">
                  <a:pos x="64" y="34"/>
                </a:cxn>
                <a:cxn ang="0">
                  <a:pos x="70" y="38"/>
                </a:cxn>
                <a:cxn ang="0">
                  <a:pos x="79" y="42"/>
                </a:cxn>
                <a:cxn ang="0">
                  <a:pos x="87" y="46"/>
                </a:cxn>
                <a:cxn ang="0">
                  <a:pos x="93" y="50"/>
                </a:cxn>
                <a:cxn ang="0">
                  <a:pos x="102" y="56"/>
                </a:cxn>
                <a:cxn ang="0">
                  <a:pos x="110" y="60"/>
                </a:cxn>
                <a:cxn ang="0">
                  <a:pos x="118" y="64"/>
                </a:cxn>
                <a:cxn ang="0">
                  <a:pos x="125" y="69"/>
                </a:cxn>
              </a:cxnLst>
              <a:rect l="0" t="0" r="r" b="b"/>
              <a:pathLst>
                <a:path w="125" h="149">
                  <a:moveTo>
                    <a:pt x="125" y="69"/>
                  </a:moveTo>
                  <a:lnTo>
                    <a:pt x="125" y="71"/>
                  </a:lnTo>
                  <a:lnTo>
                    <a:pt x="118" y="76"/>
                  </a:lnTo>
                  <a:lnTo>
                    <a:pt x="110" y="80"/>
                  </a:lnTo>
                  <a:lnTo>
                    <a:pt x="102" y="85"/>
                  </a:lnTo>
                  <a:lnTo>
                    <a:pt x="93" y="91"/>
                  </a:lnTo>
                  <a:lnTo>
                    <a:pt x="87" y="95"/>
                  </a:lnTo>
                  <a:lnTo>
                    <a:pt x="79" y="100"/>
                  </a:lnTo>
                  <a:lnTo>
                    <a:pt x="70" y="106"/>
                  </a:lnTo>
                  <a:lnTo>
                    <a:pt x="62" y="111"/>
                  </a:lnTo>
                  <a:lnTo>
                    <a:pt x="54" y="115"/>
                  </a:lnTo>
                  <a:lnTo>
                    <a:pt x="48" y="121"/>
                  </a:lnTo>
                  <a:lnTo>
                    <a:pt x="39" y="125"/>
                  </a:lnTo>
                  <a:lnTo>
                    <a:pt x="31" y="130"/>
                  </a:lnTo>
                  <a:lnTo>
                    <a:pt x="25" y="134"/>
                  </a:lnTo>
                  <a:lnTo>
                    <a:pt x="16" y="139"/>
                  </a:lnTo>
                  <a:lnTo>
                    <a:pt x="8" y="145"/>
                  </a:lnTo>
                  <a:lnTo>
                    <a:pt x="0" y="149"/>
                  </a:lnTo>
                  <a:lnTo>
                    <a:pt x="2" y="112"/>
                  </a:lnTo>
                  <a:lnTo>
                    <a:pt x="2" y="0"/>
                  </a:lnTo>
                  <a:lnTo>
                    <a:pt x="10" y="4"/>
                  </a:lnTo>
                  <a:lnTo>
                    <a:pt x="16" y="8"/>
                  </a:lnTo>
                  <a:lnTo>
                    <a:pt x="25" y="13"/>
                  </a:lnTo>
                  <a:lnTo>
                    <a:pt x="33" y="18"/>
                  </a:lnTo>
                  <a:lnTo>
                    <a:pt x="39" y="22"/>
                  </a:lnTo>
                  <a:lnTo>
                    <a:pt x="48" y="26"/>
                  </a:lnTo>
                  <a:lnTo>
                    <a:pt x="56" y="30"/>
                  </a:lnTo>
                  <a:lnTo>
                    <a:pt x="64" y="34"/>
                  </a:lnTo>
                  <a:lnTo>
                    <a:pt x="70" y="38"/>
                  </a:lnTo>
                  <a:lnTo>
                    <a:pt x="79" y="42"/>
                  </a:lnTo>
                  <a:lnTo>
                    <a:pt x="87" y="46"/>
                  </a:lnTo>
                  <a:lnTo>
                    <a:pt x="93" y="50"/>
                  </a:lnTo>
                  <a:lnTo>
                    <a:pt x="102" y="56"/>
                  </a:lnTo>
                  <a:lnTo>
                    <a:pt x="110" y="60"/>
                  </a:lnTo>
                  <a:lnTo>
                    <a:pt x="118" y="64"/>
                  </a:lnTo>
                  <a:lnTo>
                    <a:pt x="125" y="69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47" name="Freeform 29"/>
            <p:cNvSpPr>
              <a:spLocks/>
            </p:cNvSpPr>
            <p:nvPr/>
          </p:nvSpPr>
          <p:spPr bwMode="auto">
            <a:xfrm>
              <a:off x="5235" y="2936"/>
              <a:ext cx="99" cy="352"/>
            </a:xfrm>
            <a:custGeom>
              <a:avLst/>
              <a:gdLst/>
              <a:ahLst/>
              <a:cxnLst>
                <a:cxn ang="0">
                  <a:pos x="99" y="97"/>
                </a:cxn>
                <a:cxn ang="0">
                  <a:pos x="96" y="162"/>
                </a:cxn>
                <a:cxn ang="0">
                  <a:pos x="96" y="285"/>
                </a:cxn>
                <a:cxn ang="0">
                  <a:pos x="95" y="351"/>
                </a:cxn>
                <a:cxn ang="0">
                  <a:pos x="83" y="351"/>
                </a:cxn>
                <a:cxn ang="0">
                  <a:pos x="77" y="352"/>
                </a:cxn>
                <a:cxn ang="0">
                  <a:pos x="43" y="352"/>
                </a:cxn>
                <a:cxn ang="0">
                  <a:pos x="38" y="351"/>
                </a:cxn>
                <a:cxn ang="0">
                  <a:pos x="2" y="351"/>
                </a:cxn>
                <a:cxn ang="0">
                  <a:pos x="0" y="114"/>
                </a:cxn>
                <a:cxn ang="0">
                  <a:pos x="0" y="0"/>
                </a:cxn>
                <a:cxn ang="0">
                  <a:pos x="7" y="6"/>
                </a:cxn>
                <a:cxn ang="0">
                  <a:pos x="12" y="13"/>
                </a:cxn>
                <a:cxn ang="0">
                  <a:pos x="19" y="19"/>
                </a:cxn>
                <a:cxn ang="0">
                  <a:pos x="24" y="25"/>
                </a:cxn>
                <a:cxn ang="0">
                  <a:pos x="31" y="31"/>
                </a:cxn>
                <a:cxn ang="0">
                  <a:pos x="37" y="38"/>
                </a:cxn>
                <a:cxn ang="0">
                  <a:pos x="43" y="43"/>
                </a:cxn>
                <a:cxn ang="0">
                  <a:pos x="50" y="48"/>
                </a:cxn>
                <a:cxn ang="0">
                  <a:pos x="56" y="55"/>
                </a:cxn>
                <a:cxn ang="0">
                  <a:pos x="62" y="60"/>
                </a:cxn>
                <a:cxn ang="0">
                  <a:pos x="87" y="85"/>
                </a:cxn>
                <a:cxn ang="0">
                  <a:pos x="92" y="92"/>
                </a:cxn>
                <a:cxn ang="0">
                  <a:pos x="99" y="97"/>
                </a:cxn>
              </a:cxnLst>
              <a:rect l="0" t="0" r="r" b="b"/>
              <a:pathLst>
                <a:path w="99" h="352">
                  <a:moveTo>
                    <a:pt x="99" y="97"/>
                  </a:moveTo>
                  <a:lnTo>
                    <a:pt x="96" y="162"/>
                  </a:lnTo>
                  <a:lnTo>
                    <a:pt x="96" y="285"/>
                  </a:lnTo>
                  <a:lnTo>
                    <a:pt x="95" y="351"/>
                  </a:lnTo>
                  <a:lnTo>
                    <a:pt x="83" y="351"/>
                  </a:lnTo>
                  <a:lnTo>
                    <a:pt x="77" y="352"/>
                  </a:lnTo>
                  <a:lnTo>
                    <a:pt x="43" y="352"/>
                  </a:lnTo>
                  <a:lnTo>
                    <a:pt x="38" y="351"/>
                  </a:lnTo>
                  <a:lnTo>
                    <a:pt x="2" y="351"/>
                  </a:lnTo>
                  <a:lnTo>
                    <a:pt x="0" y="114"/>
                  </a:lnTo>
                  <a:lnTo>
                    <a:pt x="0" y="0"/>
                  </a:lnTo>
                  <a:lnTo>
                    <a:pt x="7" y="6"/>
                  </a:lnTo>
                  <a:lnTo>
                    <a:pt x="12" y="13"/>
                  </a:lnTo>
                  <a:lnTo>
                    <a:pt x="19" y="19"/>
                  </a:lnTo>
                  <a:lnTo>
                    <a:pt x="24" y="25"/>
                  </a:lnTo>
                  <a:lnTo>
                    <a:pt x="31" y="31"/>
                  </a:lnTo>
                  <a:lnTo>
                    <a:pt x="37" y="38"/>
                  </a:lnTo>
                  <a:lnTo>
                    <a:pt x="43" y="43"/>
                  </a:lnTo>
                  <a:lnTo>
                    <a:pt x="50" y="48"/>
                  </a:lnTo>
                  <a:lnTo>
                    <a:pt x="56" y="55"/>
                  </a:lnTo>
                  <a:lnTo>
                    <a:pt x="62" y="60"/>
                  </a:lnTo>
                  <a:lnTo>
                    <a:pt x="87" y="85"/>
                  </a:lnTo>
                  <a:lnTo>
                    <a:pt x="92" y="92"/>
                  </a:lnTo>
                  <a:lnTo>
                    <a:pt x="99" y="97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48" name="Freeform 30"/>
            <p:cNvSpPr>
              <a:spLocks/>
            </p:cNvSpPr>
            <p:nvPr/>
          </p:nvSpPr>
          <p:spPr bwMode="auto">
            <a:xfrm>
              <a:off x="4303" y="3010"/>
              <a:ext cx="31" cy="38"/>
            </a:xfrm>
            <a:custGeom>
              <a:avLst/>
              <a:gdLst/>
              <a:ahLst/>
              <a:cxnLst>
                <a:cxn ang="0">
                  <a:pos x="31" y="38"/>
                </a:cxn>
                <a:cxn ang="0">
                  <a:pos x="0" y="38"/>
                </a:cxn>
                <a:cxn ang="0">
                  <a:pos x="0" y="9"/>
                </a:cxn>
                <a:cxn ang="0">
                  <a:pos x="1" y="0"/>
                </a:cxn>
                <a:cxn ang="0">
                  <a:pos x="31" y="0"/>
                </a:cxn>
                <a:cxn ang="0">
                  <a:pos x="31" y="38"/>
                </a:cxn>
              </a:cxnLst>
              <a:rect l="0" t="0" r="r" b="b"/>
              <a:pathLst>
                <a:path w="31" h="38">
                  <a:moveTo>
                    <a:pt x="31" y="38"/>
                  </a:moveTo>
                  <a:lnTo>
                    <a:pt x="0" y="38"/>
                  </a:lnTo>
                  <a:lnTo>
                    <a:pt x="0" y="9"/>
                  </a:lnTo>
                  <a:lnTo>
                    <a:pt x="1" y="0"/>
                  </a:lnTo>
                  <a:lnTo>
                    <a:pt x="31" y="0"/>
                  </a:lnTo>
                  <a:lnTo>
                    <a:pt x="31" y="38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49" name="Freeform 31"/>
            <p:cNvSpPr>
              <a:spLocks/>
            </p:cNvSpPr>
            <p:nvPr/>
          </p:nvSpPr>
          <p:spPr bwMode="auto">
            <a:xfrm>
              <a:off x="4341" y="3010"/>
              <a:ext cx="38" cy="38"/>
            </a:xfrm>
            <a:custGeom>
              <a:avLst/>
              <a:gdLst/>
              <a:ahLst/>
              <a:cxnLst>
                <a:cxn ang="0">
                  <a:pos x="38" y="38"/>
                </a:cxn>
                <a:cxn ang="0">
                  <a:pos x="1" y="38"/>
                </a:cxn>
                <a:cxn ang="0">
                  <a:pos x="0" y="28"/>
                </a:cxn>
                <a:cxn ang="0">
                  <a:pos x="1" y="19"/>
                </a:cxn>
                <a:cxn ang="0">
                  <a:pos x="1" y="0"/>
                </a:cxn>
                <a:cxn ang="0">
                  <a:pos x="38" y="0"/>
                </a:cxn>
                <a:cxn ang="0">
                  <a:pos x="38" y="38"/>
                </a:cxn>
              </a:cxnLst>
              <a:rect l="0" t="0" r="r" b="b"/>
              <a:pathLst>
                <a:path w="38" h="38">
                  <a:moveTo>
                    <a:pt x="38" y="38"/>
                  </a:moveTo>
                  <a:lnTo>
                    <a:pt x="1" y="38"/>
                  </a:lnTo>
                  <a:lnTo>
                    <a:pt x="0" y="28"/>
                  </a:lnTo>
                  <a:lnTo>
                    <a:pt x="1" y="19"/>
                  </a:lnTo>
                  <a:lnTo>
                    <a:pt x="1" y="0"/>
                  </a:lnTo>
                  <a:lnTo>
                    <a:pt x="38" y="0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50" name="Freeform 32"/>
            <p:cNvSpPr>
              <a:spLocks/>
            </p:cNvSpPr>
            <p:nvPr/>
          </p:nvSpPr>
          <p:spPr bwMode="auto">
            <a:xfrm>
              <a:off x="4385" y="3010"/>
              <a:ext cx="34" cy="38"/>
            </a:xfrm>
            <a:custGeom>
              <a:avLst/>
              <a:gdLst/>
              <a:ahLst/>
              <a:cxnLst>
                <a:cxn ang="0">
                  <a:pos x="34" y="38"/>
                </a:cxn>
                <a:cxn ang="0">
                  <a:pos x="0" y="38"/>
                </a:cxn>
                <a:cxn ang="0">
                  <a:pos x="2" y="0"/>
                </a:cxn>
                <a:cxn ang="0">
                  <a:pos x="34" y="0"/>
                </a:cxn>
                <a:cxn ang="0">
                  <a:pos x="34" y="38"/>
                </a:cxn>
              </a:cxnLst>
              <a:rect l="0" t="0" r="r" b="b"/>
              <a:pathLst>
                <a:path w="34" h="38">
                  <a:moveTo>
                    <a:pt x="34" y="38"/>
                  </a:moveTo>
                  <a:lnTo>
                    <a:pt x="0" y="38"/>
                  </a:lnTo>
                  <a:lnTo>
                    <a:pt x="2" y="0"/>
                  </a:lnTo>
                  <a:lnTo>
                    <a:pt x="34" y="0"/>
                  </a:lnTo>
                  <a:lnTo>
                    <a:pt x="34" y="38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56" name="Freeform 33"/>
            <p:cNvSpPr>
              <a:spLocks/>
            </p:cNvSpPr>
            <p:nvPr/>
          </p:nvSpPr>
          <p:spPr bwMode="auto">
            <a:xfrm>
              <a:off x="4426" y="3010"/>
              <a:ext cx="36" cy="39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6" y="28"/>
                </a:cxn>
                <a:cxn ang="0">
                  <a:pos x="35" y="39"/>
                </a:cxn>
                <a:cxn ang="0">
                  <a:pos x="23" y="38"/>
                </a:cxn>
                <a:cxn ang="0">
                  <a:pos x="23" y="36"/>
                </a:cxn>
                <a:cxn ang="0">
                  <a:pos x="22" y="36"/>
                </a:cxn>
                <a:cxn ang="0">
                  <a:pos x="22" y="39"/>
                </a:cxn>
                <a:cxn ang="0">
                  <a:pos x="1" y="39"/>
                </a:cxn>
                <a:cxn ang="0">
                  <a:pos x="0" y="28"/>
                </a:cxn>
                <a:cxn ang="0">
                  <a:pos x="0" y="19"/>
                </a:cxn>
                <a:cxn ang="0">
                  <a:pos x="1" y="9"/>
                </a:cxn>
                <a:cxn ang="0">
                  <a:pos x="1" y="0"/>
                </a:cxn>
                <a:cxn ang="0">
                  <a:pos x="36" y="0"/>
                </a:cxn>
              </a:cxnLst>
              <a:rect l="0" t="0" r="r" b="b"/>
              <a:pathLst>
                <a:path w="36" h="39">
                  <a:moveTo>
                    <a:pt x="36" y="0"/>
                  </a:moveTo>
                  <a:lnTo>
                    <a:pt x="36" y="28"/>
                  </a:lnTo>
                  <a:lnTo>
                    <a:pt x="35" y="39"/>
                  </a:lnTo>
                  <a:lnTo>
                    <a:pt x="23" y="38"/>
                  </a:lnTo>
                  <a:lnTo>
                    <a:pt x="23" y="36"/>
                  </a:lnTo>
                  <a:lnTo>
                    <a:pt x="22" y="36"/>
                  </a:lnTo>
                  <a:lnTo>
                    <a:pt x="22" y="39"/>
                  </a:lnTo>
                  <a:lnTo>
                    <a:pt x="1" y="39"/>
                  </a:lnTo>
                  <a:lnTo>
                    <a:pt x="0" y="28"/>
                  </a:lnTo>
                  <a:lnTo>
                    <a:pt x="0" y="19"/>
                  </a:lnTo>
                  <a:lnTo>
                    <a:pt x="1" y="9"/>
                  </a:lnTo>
                  <a:lnTo>
                    <a:pt x="1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57" name="Freeform 34"/>
            <p:cNvSpPr>
              <a:spLocks/>
            </p:cNvSpPr>
            <p:nvPr/>
          </p:nvSpPr>
          <p:spPr bwMode="auto">
            <a:xfrm>
              <a:off x="4469" y="3010"/>
              <a:ext cx="48" cy="38"/>
            </a:xfrm>
            <a:custGeom>
              <a:avLst/>
              <a:gdLst/>
              <a:ahLst/>
              <a:cxnLst>
                <a:cxn ang="0">
                  <a:pos x="48" y="1"/>
                </a:cxn>
                <a:cxn ang="0">
                  <a:pos x="48" y="28"/>
                </a:cxn>
                <a:cxn ang="0">
                  <a:pos x="46" y="38"/>
                </a:cxn>
                <a:cxn ang="0">
                  <a:pos x="0" y="38"/>
                </a:cxn>
                <a:cxn ang="0">
                  <a:pos x="0" y="19"/>
                </a:cxn>
                <a:cxn ang="0">
                  <a:pos x="2" y="11"/>
                </a:cxn>
                <a:cxn ang="0">
                  <a:pos x="2" y="1"/>
                </a:cxn>
                <a:cxn ang="0">
                  <a:pos x="3" y="0"/>
                </a:cxn>
                <a:cxn ang="0">
                  <a:pos x="16" y="0"/>
                </a:cxn>
                <a:cxn ang="0">
                  <a:pos x="20" y="1"/>
                </a:cxn>
                <a:cxn ang="0">
                  <a:pos x="48" y="1"/>
                </a:cxn>
              </a:cxnLst>
              <a:rect l="0" t="0" r="r" b="b"/>
              <a:pathLst>
                <a:path w="48" h="38">
                  <a:moveTo>
                    <a:pt x="48" y="1"/>
                  </a:moveTo>
                  <a:lnTo>
                    <a:pt x="48" y="28"/>
                  </a:lnTo>
                  <a:lnTo>
                    <a:pt x="46" y="38"/>
                  </a:lnTo>
                  <a:lnTo>
                    <a:pt x="0" y="38"/>
                  </a:lnTo>
                  <a:lnTo>
                    <a:pt x="0" y="19"/>
                  </a:lnTo>
                  <a:lnTo>
                    <a:pt x="2" y="11"/>
                  </a:lnTo>
                  <a:lnTo>
                    <a:pt x="2" y="1"/>
                  </a:lnTo>
                  <a:lnTo>
                    <a:pt x="3" y="0"/>
                  </a:lnTo>
                  <a:lnTo>
                    <a:pt x="16" y="0"/>
                  </a:lnTo>
                  <a:lnTo>
                    <a:pt x="20" y="1"/>
                  </a:lnTo>
                  <a:lnTo>
                    <a:pt x="48" y="1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99" y="3090"/>
              <a:ext cx="35" cy="28"/>
            </a:xfrm>
            <a:custGeom>
              <a:avLst/>
              <a:gdLst/>
              <a:ahLst/>
              <a:cxnLst>
                <a:cxn ang="0">
                  <a:pos x="35" y="4"/>
                </a:cxn>
                <a:cxn ang="0">
                  <a:pos x="34" y="28"/>
                </a:cxn>
                <a:cxn ang="0">
                  <a:pos x="1" y="28"/>
                </a:cxn>
                <a:cxn ang="0">
                  <a:pos x="1" y="21"/>
                </a:cxn>
                <a:cxn ang="0">
                  <a:pos x="0" y="14"/>
                </a:cxn>
                <a:cxn ang="0">
                  <a:pos x="0" y="4"/>
                </a:cxn>
                <a:cxn ang="0">
                  <a:pos x="3" y="1"/>
                </a:cxn>
                <a:cxn ang="0">
                  <a:pos x="30" y="1"/>
                </a:cxn>
                <a:cxn ang="0">
                  <a:pos x="31" y="0"/>
                </a:cxn>
                <a:cxn ang="0">
                  <a:pos x="34" y="0"/>
                </a:cxn>
                <a:cxn ang="0">
                  <a:pos x="35" y="1"/>
                </a:cxn>
                <a:cxn ang="0">
                  <a:pos x="35" y="4"/>
                </a:cxn>
              </a:cxnLst>
              <a:rect l="0" t="0" r="r" b="b"/>
              <a:pathLst>
                <a:path w="35" h="28">
                  <a:moveTo>
                    <a:pt x="35" y="4"/>
                  </a:moveTo>
                  <a:lnTo>
                    <a:pt x="34" y="28"/>
                  </a:lnTo>
                  <a:lnTo>
                    <a:pt x="1" y="28"/>
                  </a:lnTo>
                  <a:lnTo>
                    <a:pt x="1" y="21"/>
                  </a:lnTo>
                  <a:lnTo>
                    <a:pt x="0" y="14"/>
                  </a:lnTo>
                  <a:lnTo>
                    <a:pt x="0" y="4"/>
                  </a:lnTo>
                  <a:lnTo>
                    <a:pt x="3" y="1"/>
                  </a:lnTo>
                  <a:lnTo>
                    <a:pt x="30" y="1"/>
                  </a:lnTo>
                  <a:lnTo>
                    <a:pt x="31" y="0"/>
                  </a:lnTo>
                  <a:lnTo>
                    <a:pt x="34" y="0"/>
                  </a:lnTo>
                  <a:lnTo>
                    <a:pt x="35" y="1"/>
                  </a:lnTo>
                  <a:lnTo>
                    <a:pt x="35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59" name="Freeform 36"/>
            <p:cNvSpPr>
              <a:spLocks/>
            </p:cNvSpPr>
            <p:nvPr/>
          </p:nvSpPr>
          <p:spPr bwMode="auto">
            <a:xfrm>
              <a:off x="4518" y="3091"/>
              <a:ext cx="31" cy="27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31" y="1"/>
                </a:cxn>
                <a:cxn ang="0">
                  <a:pos x="31" y="16"/>
                </a:cxn>
                <a:cxn ang="0">
                  <a:pos x="30" y="20"/>
                </a:cxn>
                <a:cxn ang="0">
                  <a:pos x="28" y="27"/>
                </a:cxn>
                <a:cxn ang="0">
                  <a:pos x="3" y="27"/>
                </a:cxn>
                <a:cxn ang="0">
                  <a:pos x="0" y="20"/>
                </a:cxn>
                <a:cxn ang="0">
                  <a:pos x="0" y="3"/>
                </a:cxn>
                <a:cxn ang="0">
                  <a:pos x="3" y="1"/>
                </a:cxn>
                <a:cxn ang="0">
                  <a:pos x="7" y="0"/>
                </a:cxn>
                <a:cxn ang="0">
                  <a:pos x="28" y="0"/>
                </a:cxn>
              </a:cxnLst>
              <a:rect l="0" t="0" r="r" b="b"/>
              <a:pathLst>
                <a:path w="31" h="27">
                  <a:moveTo>
                    <a:pt x="28" y="0"/>
                  </a:moveTo>
                  <a:lnTo>
                    <a:pt x="31" y="1"/>
                  </a:lnTo>
                  <a:lnTo>
                    <a:pt x="31" y="16"/>
                  </a:lnTo>
                  <a:lnTo>
                    <a:pt x="30" y="20"/>
                  </a:lnTo>
                  <a:lnTo>
                    <a:pt x="28" y="27"/>
                  </a:lnTo>
                  <a:lnTo>
                    <a:pt x="3" y="27"/>
                  </a:lnTo>
                  <a:lnTo>
                    <a:pt x="0" y="20"/>
                  </a:lnTo>
                  <a:lnTo>
                    <a:pt x="0" y="3"/>
                  </a:lnTo>
                  <a:lnTo>
                    <a:pt x="3" y="1"/>
                  </a:lnTo>
                  <a:lnTo>
                    <a:pt x="7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60" name="Freeform 37"/>
            <p:cNvSpPr>
              <a:spLocks/>
            </p:cNvSpPr>
            <p:nvPr/>
          </p:nvSpPr>
          <p:spPr bwMode="auto">
            <a:xfrm>
              <a:off x="4556" y="3090"/>
              <a:ext cx="33" cy="28"/>
            </a:xfrm>
            <a:custGeom>
              <a:avLst/>
              <a:gdLst/>
              <a:ahLst/>
              <a:cxnLst>
                <a:cxn ang="0">
                  <a:pos x="31" y="2"/>
                </a:cxn>
                <a:cxn ang="0">
                  <a:pos x="33" y="8"/>
                </a:cxn>
                <a:cxn ang="0">
                  <a:pos x="33" y="13"/>
                </a:cxn>
                <a:cxn ang="0">
                  <a:pos x="32" y="20"/>
                </a:cxn>
                <a:cxn ang="0">
                  <a:pos x="33" y="27"/>
                </a:cxn>
                <a:cxn ang="0">
                  <a:pos x="31" y="28"/>
                </a:cxn>
                <a:cxn ang="0">
                  <a:pos x="6" y="28"/>
                </a:cxn>
                <a:cxn ang="0">
                  <a:pos x="2" y="27"/>
                </a:cxn>
                <a:cxn ang="0">
                  <a:pos x="0" y="25"/>
                </a:cxn>
                <a:cxn ang="0">
                  <a:pos x="0" y="5"/>
                </a:cxn>
                <a:cxn ang="0">
                  <a:pos x="1" y="0"/>
                </a:cxn>
                <a:cxn ang="0">
                  <a:pos x="5" y="1"/>
                </a:cxn>
                <a:cxn ang="0">
                  <a:pos x="24" y="1"/>
                </a:cxn>
                <a:cxn ang="0">
                  <a:pos x="28" y="2"/>
                </a:cxn>
                <a:cxn ang="0">
                  <a:pos x="31" y="2"/>
                </a:cxn>
              </a:cxnLst>
              <a:rect l="0" t="0" r="r" b="b"/>
              <a:pathLst>
                <a:path w="33" h="28">
                  <a:moveTo>
                    <a:pt x="31" y="2"/>
                  </a:moveTo>
                  <a:lnTo>
                    <a:pt x="33" y="8"/>
                  </a:lnTo>
                  <a:lnTo>
                    <a:pt x="33" y="13"/>
                  </a:lnTo>
                  <a:lnTo>
                    <a:pt x="32" y="20"/>
                  </a:lnTo>
                  <a:lnTo>
                    <a:pt x="33" y="27"/>
                  </a:lnTo>
                  <a:lnTo>
                    <a:pt x="31" y="28"/>
                  </a:lnTo>
                  <a:lnTo>
                    <a:pt x="6" y="28"/>
                  </a:lnTo>
                  <a:lnTo>
                    <a:pt x="2" y="27"/>
                  </a:lnTo>
                  <a:lnTo>
                    <a:pt x="0" y="25"/>
                  </a:lnTo>
                  <a:lnTo>
                    <a:pt x="0" y="5"/>
                  </a:lnTo>
                  <a:lnTo>
                    <a:pt x="1" y="0"/>
                  </a:lnTo>
                  <a:lnTo>
                    <a:pt x="5" y="1"/>
                  </a:lnTo>
                  <a:lnTo>
                    <a:pt x="24" y="1"/>
                  </a:lnTo>
                  <a:lnTo>
                    <a:pt x="28" y="2"/>
                  </a:lnTo>
                  <a:lnTo>
                    <a:pt x="31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61" name="Freeform 38"/>
            <p:cNvSpPr>
              <a:spLocks/>
            </p:cNvSpPr>
            <p:nvPr/>
          </p:nvSpPr>
          <p:spPr bwMode="auto">
            <a:xfrm>
              <a:off x="4598" y="3091"/>
              <a:ext cx="35" cy="27"/>
            </a:xfrm>
            <a:custGeom>
              <a:avLst/>
              <a:gdLst/>
              <a:ahLst/>
              <a:cxnLst>
                <a:cxn ang="0">
                  <a:pos x="33" y="1"/>
                </a:cxn>
                <a:cxn ang="0">
                  <a:pos x="35" y="4"/>
                </a:cxn>
                <a:cxn ang="0">
                  <a:pos x="35" y="22"/>
                </a:cxn>
                <a:cxn ang="0">
                  <a:pos x="33" y="27"/>
                </a:cxn>
                <a:cxn ang="0">
                  <a:pos x="25" y="27"/>
                </a:cxn>
                <a:cxn ang="0">
                  <a:pos x="21" y="26"/>
                </a:cxn>
                <a:cxn ang="0">
                  <a:pos x="1" y="26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32" y="0"/>
                </a:cxn>
                <a:cxn ang="0">
                  <a:pos x="33" y="1"/>
                </a:cxn>
              </a:cxnLst>
              <a:rect l="0" t="0" r="r" b="b"/>
              <a:pathLst>
                <a:path w="35" h="27">
                  <a:moveTo>
                    <a:pt x="33" y="1"/>
                  </a:moveTo>
                  <a:lnTo>
                    <a:pt x="35" y="4"/>
                  </a:lnTo>
                  <a:lnTo>
                    <a:pt x="35" y="22"/>
                  </a:lnTo>
                  <a:lnTo>
                    <a:pt x="33" y="27"/>
                  </a:lnTo>
                  <a:lnTo>
                    <a:pt x="25" y="27"/>
                  </a:lnTo>
                  <a:lnTo>
                    <a:pt x="21" y="26"/>
                  </a:lnTo>
                  <a:lnTo>
                    <a:pt x="1" y="26"/>
                  </a:lnTo>
                  <a:lnTo>
                    <a:pt x="0" y="19"/>
                  </a:lnTo>
                  <a:lnTo>
                    <a:pt x="0" y="0"/>
                  </a:lnTo>
                  <a:lnTo>
                    <a:pt x="32" y="0"/>
                  </a:lnTo>
                  <a:lnTo>
                    <a:pt x="33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62" name="Freeform 39"/>
            <p:cNvSpPr>
              <a:spLocks/>
            </p:cNvSpPr>
            <p:nvPr/>
          </p:nvSpPr>
          <p:spPr bwMode="auto">
            <a:xfrm>
              <a:off x="4765" y="3090"/>
              <a:ext cx="38" cy="28"/>
            </a:xfrm>
            <a:custGeom>
              <a:avLst/>
              <a:gdLst/>
              <a:ahLst/>
              <a:cxnLst>
                <a:cxn ang="0">
                  <a:pos x="38" y="2"/>
                </a:cxn>
                <a:cxn ang="0">
                  <a:pos x="38" y="21"/>
                </a:cxn>
                <a:cxn ang="0">
                  <a:pos x="37" y="28"/>
                </a:cxn>
                <a:cxn ang="0">
                  <a:pos x="11" y="28"/>
                </a:cxn>
                <a:cxn ang="0">
                  <a:pos x="8" y="27"/>
                </a:cxn>
                <a:cxn ang="0">
                  <a:pos x="1" y="27"/>
                </a:cxn>
                <a:cxn ang="0">
                  <a:pos x="1" y="8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34" y="1"/>
                </a:cxn>
                <a:cxn ang="0">
                  <a:pos x="37" y="0"/>
                </a:cxn>
                <a:cxn ang="0">
                  <a:pos x="38" y="2"/>
                </a:cxn>
              </a:cxnLst>
              <a:rect l="0" t="0" r="r" b="b"/>
              <a:pathLst>
                <a:path w="38" h="28">
                  <a:moveTo>
                    <a:pt x="38" y="2"/>
                  </a:moveTo>
                  <a:lnTo>
                    <a:pt x="38" y="21"/>
                  </a:lnTo>
                  <a:lnTo>
                    <a:pt x="37" y="28"/>
                  </a:lnTo>
                  <a:lnTo>
                    <a:pt x="11" y="28"/>
                  </a:lnTo>
                  <a:lnTo>
                    <a:pt x="8" y="27"/>
                  </a:lnTo>
                  <a:lnTo>
                    <a:pt x="1" y="27"/>
                  </a:lnTo>
                  <a:lnTo>
                    <a:pt x="1" y="8"/>
                  </a:lnTo>
                  <a:lnTo>
                    <a:pt x="0" y="2"/>
                  </a:lnTo>
                  <a:lnTo>
                    <a:pt x="1" y="1"/>
                  </a:lnTo>
                  <a:lnTo>
                    <a:pt x="34" y="1"/>
                  </a:lnTo>
                  <a:lnTo>
                    <a:pt x="37" y="0"/>
                  </a:lnTo>
                  <a:lnTo>
                    <a:pt x="38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63" name="Freeform 40"/>
            <p:cNvSpPr>
              <a:spLocks/>
            </p:cNvSpPr>
            <p:nvPr/>
          </p:nvSpPr>
          <p:spPr bwMode="auto">
            <a:xfrm>
              <a:off x="5064" y="3091"/>
              <a:ext cx="39" cy="27"/>
            </a:xfrm>
            <a:custGeom>
              <a:avLst/>
              <a:gdLst/>
              <a:ahLst/>
              <a:cxnLst>
                <a:cxn ang="0">
                  <a:pos x="36" y="3"/>
                </a:cxn>
                <a:cxn ang="0">
                  <a:pos x="36" y="15"/>
                </a:cxn>
                <a:cxn ang="0">
                  <a:pos x="37" y="20"/>
                </a:cxn>
                <a:cxn ang="0">
                  <a:pos x="39" y="26"/>
                </a:cxn>
                <a:cxn ang="0">
                  <a:pos x="36" y="27"/>
                </a:cxn>
                <a:cxn ang="0">
                  <a:pos x="4" y="27"/>
                </a:cxn>
                <a:cxn ang="0">
                  <a:pos x="2" y="26"/>
                </a:cxn>
                <a:cxn ang="0">
                  <a:pos x="2" y="22"/>
                </a:cxn>
                <a:cxn ang="0">
                  <a:pos x="4" y="20"/>
                </a:cxn>
                <a:cxn ang="0">
                  <a:pos x="2" y="16"/>
                </a:cxn>
                <a:cxn ang="0">
                  <a:pos x="2" y="7"/>
                </a:cxn>
                <a:cxn ang="0">
                  <a:pos x="0" y="4"/>
                </a:cxn>
                <a:cxn ang="0">
                  <a:pos x="0" y="3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28" y="0"/>
                </a:cxn>
                <a:cxn ang="0">
                  <a:pos x="32" y="1"/>
                </a:cxn>
                <a:cxn ang="0">
                  <a:pos x="36" y="3"/>
                </a:cxn>
              </a:cxnLst>
              <a:rect l="0" t="0" r="r" b="b"/>
              <a:pathLst>
                <a:path w="39" h="27">
                  <a:moveTo>
                    <a:pt x="36" y="3"/>
                  </a:moveTo>
                  <a:lnTo>
                    <a:pt x="36" y="15"/>
                  </a:lnTo>
                  <a:lnTo>
                    <a:pt x="37" y="20"/>
                  </a:lnTo>
                  <a:lnTo>
                    <a:pt x="39" y="26"/>
                  </a:lnTo>
                  <a:lnTo>
                    <a:pt x="36" y="27"/>
                  </a:lnTo>
                  <a:lnTo>
                    <a:pt x="4" y="27"/>
                  </a:lnTo>
                  <a:lnTo>
                    <a:pt x="2" y="26"/>
                  </a:lnTo>
                  <a:lnTo>
                    <a:pt x="2" y="22"/>
                  </a:lnTo>
                  <a:lnTo>
                    <a:pt x="4" y="20"/>
                  </a:lnTo>
                  <a:lnTo>
                    <a:pt x="2" y="16"/>
                  </a:lnTo>
                  <a:lnTo>
                    <a:pt x="2" y="7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1"/>
                  </a:lnTo>
                  <a:lnTo>
                    <a:pt x="1" y="0"/>
                  </a:lnTo>
                  <a:lnTo>
                    <a:pt x="28" y="0"/>
                  </a:lnTo>
                  <a:lnTo>
                    <a:pt x="32" y="1"/>
                  </a:lnTo>
                  <a:lnTo>
                    <a:pt x="36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64" name="Freeform 41"/>
            <p:cNvSpPr>
              <a:spLocks/>
            </p:cNvSpPr>
            <p:nvPr/>
          </p:nvSpPr>
          <p:spPr bwMode="auto">
            <a:xfrm>
              <a:off x="5107" y="3091"/>
              <a:ext cx="38" cy="27"/>
            </a:xfrm>
            <a:custGeom>
              <a:avLst/>
              <a:gdLst/>
              <a:ahLst/>
              <a:cxnLst>
                <a:cxn ang="0">
                  <a:pos x="38" y="4"/>
                </a:cxn>
                <a:cxn ang="0">
                  <a:pos x="38" y="16"/>
                </a:cxn>
                <a:cxn ang="0">
                  <a:pos x="36" y="22"/>
                </a:cxn>
                <a:cxn ang="0">
                  <a:pos x="35" y="27"/>
                </a:cxn>
                <a:cxn ang="0">
                  <a:pos x="5" y="27"/>
                </a:cxn>
                <a:cxn ang="0">
                  <a:pos x="1" y="26"/>
                </a:cxn>
                <a:cxn ang="0">
                  <a:pos x="1" y="12"/>
                </a:cxn>
                <a:cxn ang="0">
                  <a:pos x="0" y="7"/>
                </a:cxn>
                <a:cxn ang="0">
                  <a:pos x="0" y="1"/>
                </a:cxn>
                <a:cxn ang="0">
                  <a:pos x="9" y="1"/>
                </a:cxn>
                <a:cxn ang="0">
                  <a:pos x="13" y="0"/>
                </a:cxn>
                <a:cxn ang="0">
                  <a:pos x="30" y="0"/>
                </a:cxn>
                <a:cxn ang="0">
                  <a:pos x="34" y="1"/>
                </a:cxn>
                <a:cxn ang="0">
                  <a:pos x="38" y="4"/>
                </a:cxn>
              </a:cxnLst>
              <a:rect l="0" t="0" r="r" b="b"/>
              <a:pathLst>
                <a:path w="38" h="27">
                  <a:moveTo>
                    <a:pt x="38" y="4"/>
                  </a:moveTo>
                  <a:lnTo>
                    <a:pt x="38" y="16"/>
                  </a:lnTo>
                  <a:lnTo>
                    <a:pt x="36" y="22"/>
                  </a:lnTo>
                  <a:lnTo>
                    <a:pt x="35" y="27"/>
                  </a:lnTo>
                  <a:lnTo>
                    <a:pt x="5" y="27"/>
                  </a:lnTo>
                  <a:lnTo>
                    <a:pt x="1" y="26"/>
                  </a:lnTo>
                  <a:lnTo>
                    <a:pt x="1" y="12"/>
                  </a:lnTo>
                  <a:lnTo>
                    <a:pt x="0" y="7"/>
                  </a:lnTo>
                  <a:lnTo>
                    <a:pt x="0" y="1"/>
                  </a:lnTo>
                  <a:lnTo>
                    <a:pt x="9" y="1"/>
                  </a:lnTo>
                  <a:lnTo>
                    <a:pt x="13" y="0"/>
                  </a:lnTo>
                  <a:lnTo>
                    <a:pt x="30" y="0"/>
                  </a:lnTo>
                  <a:lnTo>
                    <a:pt x="34" y="1"/>
                  </a:lnTo>
                  <a:lnTo>
                    <a:pt x="38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65" name="Freeform 42"/>
            <p:cNvSpPr>
              <a:spLocks/>
            </p:cNvSpPr>
            <p:nvPr/>
          </p:nvSpPr>
          <p:spPr bwMode="auto">
            <a:xfrm>
              <a:off x="5153" y="3090"/>
              <a:ext cx="36" cy="29"/>
            </a:xfrm>
            <a:custGeom>
              <a:avLst/>
              <a:gdLst/>
              <a:ahLst/>
              <a:cxnLst>
                <a:cxn ang="0">
                  <a:pos x="36" y="25"/>
                </a:cxn>
                <a:cxn ang="0">
                  <a:pos x="32" y="29"/>
                </a:cxn>
                <a:cxn ang="0">
                  <a:pos x="1" y="28"/>
                </a:cxn>
                <a:cxn ang="0">
                  <a:pos x="0" y="27"/>
                </a:cxn>
                <a:cxn ang="0">
                  <a:pos x="0" y="6"/>
                </a:cxn>
                <a:cxn ang="0">
                  <a:pos x="1" y="4"/>
                </a:cxn>
                <a:cxn ang="0">
                  <a:pos x="4" y="1"/>
                </a:cxn>
                <a:cxn ang="0">
                  <a:pos x="27" y="1"/>
                </a:cxn>
                <a:cxn ang="0">
                  <a:pos x="31" y="0"/>
                </a:cxn>
                <a:cxn ang="0">
                  <a:pos x="36" y="5"/>
                </a:cxn>
                <a:cxn ang="0">
                  <a:pos x="36" y="25"/>
                </a:cxn>
              </a:cxnLst>
              <a:rect l="0" t="0" r="r" b="b"/>
              <a:pathLst>
                <a:path w="36" h="29">
                  <a:moveTo>
                    <a:pt x="36" y="25"/>
                  </a:moveTo>
                  <a:lnTo>
                    <a:pt x="32" y="29"/>
                  </a:lnTo>
                  <a:lnTo>
                    <a:pt x="1" y="28"/>
                  </a:lnTo>
                  <a:lnTo>
                    <a:pt x="0" y="27"/>
                  </a:lnTo>
                  <a:lnTo>
                    <a:pt x="0" y="6"/>
                  </a:lnTo>
                  <a:lnTo>
                    <a:pt x="1" y="4"/>
                  </a:lnTo>
                  <a:lnTo>
                    <a:pt x="4" y="1"/>
                  </a:lnTo>
                  <a:lnTo>
                    <a:pt x="27" y="1"/>
                  </a:lnTo>
                  <a:lnTo>
                    <a:pt x="31" y="0"/>
                  </a:lnTo>
                  <a:lnTo>
                    <a:pt x="36" y="5"/>
                  </a:lnTo>
                  <a:lnTo>
                    <a:pt x="36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66" name="Freeform 43"/>
            <p:cNvSpPr>
              <a:spLocks/>
            </p:cNvSpPr>
            <p:nvPr/>
          </p:nvSpPr>
          <p:spPr bwMode="auto">
            <a:xfrm>
              <a:off x="4643" y="3091"/>
              <a:ext cx="34" cy="27"/>
            </a:xfrm>
            <a:custGeom>
              <a:avLst/>
              <a:gdLst/>
              <a:ahLst/>
              <a:cxnLst>
                <a:cxn ang="0">
                  <a:pos x="34" y="26"/>
                </a:cxn>
                <a:cxn ang="0">
                  <a:pos x="30" y="26"/>
                </a:cxn>
                <a:cxn ang="0">
                  <a:pos x="26" y="27"/>
                </a:cxn>
                <a:cxn ang="0">
                  <a:pos x="18" y="27"/>
                </a:cxn>
                <a:cxn ang="0">
                  <a:pos x="14" y="26"/>
                </a:cxn>
                <a:cxn ang="0">
                  <a:pos x="6" y="26"/>
                </a:cxn>
                <a:cxn ang="0">
                  <a:pos x="2" y="27"/>
                </a:cxn>
                <a:cxn ang="0">
                  <a:pos x="0" y="26"/>
                </a:cxn>
                <a:cxn ang="0">
                  <a:pos x="0" y="5"/>
                </a:cxn>
                <a:cxn ang="0">
                  <a:pos x="2" y="0"/>
                </a:cxn>
                <a:cxn ang="0">
                  <a:pos x="34" y="1"/>
                </a:cxn>
                <a:cxn ang="0">
                  <a:pos x="34" y="26"/>
                </a:cxn>
              </a:cxnLst>
              <a:rect l="0" t="0" r="r" b="b"/>
              <a:pathLst>
                <a:path w="34" h="27">
                  <a:moveTo>
                    <a:pt x="34" y="26"/>
                  </a:moveTo>
                  <a:lnTo>
                    <a:pt x="30" y="26"/>
                  </a:lnTo>
                  <a:lnTo>
                    <a:pt x="26" y="27"/>
                  </a:lnTo>
                  <a:lnTo>
                    <a:pt x="18" y="27"/>
                  </a:lnTo>
                  <a:lnTo>
                    <a:pt x="14" y="26"/>
                  </a:lnTo>
                  <a:lnTo>
                    <a:pt x="6" y="26"/>
                  </a:lnTo>
                  <a:lnTo>
                    <a:pt x="2" y="27"/>
                  </a:lnTo>
                  <a:lnTo>
                    <a:pt x="0" y="26"/>
                  </a:lnTo>
                  <a:lnTo>
                    <a:pt x="0" y="5"/>
                  </a:lnTo>
                  <a:lnTo>
                    <a:pt x="2" y="0"/>
                  </a:lnTo>
                  <a:lnTo>
                    <a:pt x="34" y="1"/>
                  </a:lnTo>
                  <a:lnTo>
                    <a:pt x="34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67" name="Freeform 44"/>
            <p:cNvSpPr>
              <a:spLocks/>
            </p:cNvSpPr>
            <p:nvPr/>
          </p:nvSpPr>
          <p:spPr bwMode="auto">
            <a:xfrm>
              <a:off x="4811" y="3091"/>
              <a:ext cx="39" cy="27"/>
            </a:xfrm>
            <a:custGeom>
              <a:avLst/>
              <a:gdLst/>
              <a:ahLst/>
              <a:cxnLst>
                <a:cxn ang="0">
                  <a:pos x="39" y="1"/>
                </a:cxn>
                <a:cxn ang="0">
                  <a:pos x="38" y="5"/>
                </a:cxn>
                <a:cxn ang="0">
                  <a:pos x="38" y="24"/>
                </a:cxn>
                <a:cxn ang="0">
                  <a:pos x="35" y="27"/>
                </a:cxn>
                <a:cxn ang="0">
                  <a:pos x="5" y="27"/>
                </a:cxn>
                <a:cxn ang="0">
                  <a:pos x="1" y="26"/>
                </a:cxn>
                <a:cxn ang="0">
                  <a:pos x="0" y="1"/>
                </a:cxn>
                <a:cxn ang="0">
                  <a:pos x="3" y="0"/>
                </a:cxn>
                <a:cxn ang="0">
                  <a:pos x="39" y="1"/>
                </a:cxn>
              </a:cxnLst>
              <a:rect l="0" t="0" r="r" b="b"/>
              <a:pathLst>
                <a:path w="39" h="27">
                  <a:moveTo>
                    <a:pt x="39" y="1"/>
                  </a:moveTo>
                  <a:lnTo>
                    <a:pt x="38" y="5"/>
                  </a:lnTo>
                  <a:lnTo>
                    <a:pt x="38" y="24"/>
                  </a:lnTo>
                  <a:lnTo>
                    <a:pt x="35" y="27"/>
                  </a:lnTo>
                  <a:lnTo>
                    <a:pt x="5" y="27"/>
                  </a:lnTo>
                  <a:lnTo>
                    <a:pt x="1" y="26"/>
                  </a:lnTo>
                  <a:lnTo>
                    <a:pt x="0" y="1"/>
                  </a:lnTo>
                  <a:lnTo>
                    <a:pt x="3" y="0"/>
                  </a:lnTo>
                  <a:lnTo>
                    <a:pt x="39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68" name="Freeform 45"/>
            <p:cNvSpPr>
              <a:spLocks/>
            </p:cNvSpPr>
            <p:nvPr/>
          </p:nvSpPr>
          <p:spPr bwMode="auto">
            <a:xfrm>
              <a:off x="4860" y="3091"/>
              <a:ext cx="33" cy="28"/>
            </a:xfrm>
            <a:custGeom>
              <a:avLst/>
              <a:gdLst/>
              <a:ahLst/>
              <a:cxnLst>
                <a:cxn ang="0">
                  <a:pos x="32" y="1"/>
                </a:cxn>
                <a:cxn ang="0">
                  <a:pos x="33" y="3"/>
                </a:cxn>
                <a:cxn ang="0">
                  <a:pos x="33" y="4"/>
                </a:cxn>
                <a:cxn ang="0">
                  <a:pos x="32" y="7"/>
                </a:cxn>
                <a:cxn ang="0">
                  <a:pos x="32" y="23"/>
                </a:cxn>
                <a:cxn ang="0">
                  <a:pos x="31" y="28"/>
                </a:cxn>
                <a:cxn ang="0">
                  <a:pos x="27" y="27"/>
                </a:cxn>
                <a:cxn ang="0">
                  <a:pos x="6" y="27"/>
                </a:cxn>
                <a:cxn ang="0">
                  <a:pos x="2" y="26"/>
                </a:cxn>
                <a:cxn ang="0">
                  <a:pos x="0" y="26"/>
                </a:cxn>
                <a:cxn ang="0">
                  <a:pos x="0" y="1"/>
                </a:cxn>
                <a:cxn ang="0">
                  <a:pos x="4" y="0"/>
                </a:cxn>
                <a:cxn ang="0">
                  <a:pos x="28" y="0"/>
                </a:cxn>
                <a:cxn ang="0">
                  <a:pos x="32" y="1"/>
                </a:cxn>
              </a:cxnLst>
              <a:rect l="0" t="0" r="r" b="b"/>
              <a:pathLst>
                <a:path w="33" h="28">
                  <a:moveTo>
                    <a:pt x="32" y="1"/>
                  </a:moveTo>
                  <a:lnTo>
                    <a:pt x="33" y="3"/>
                  </a:lnTo>
                  <a:lnTo>
                    <a:pt x="33" y="4"/>
                  </a:lnTo>
                  <a:lnTo>
                    <a:pt x="32" y="7"/>
                  </a:lnTo>
                  <a:lnTo>
                    <a:pt x="32" y="23"/>
                  </a:lnTo>
                  <a:lnTo>
                    <a:pt x="31" y="28"/>
                  </a:lnTo>
                  <a:lnTo>
                    <a:pt x="27" y="27"/>
                  </a:lnTo>
                  <a:lnTo>
                    <a:pt x="6" y="27"/>
                  </a:lnTo>
                  <a:lnTo>
                    <a:pt x="2" y="26"/>
                  </a:lnTo>
                  <a:lnTo>
                    <a:pt x="0" y="26"/>
                  </a:lnTo>
                  <a:lnTo>
                    <a:pt x="0" y="1"/>
                  </a:lnTo>
                  <a:lnTo>
                    <a:pt x="4" y="0"/>
                  </a:lnTo>
                  <a:lnTo>
                    <a:pt x="28" y="0"/>
                  </a:lnTo>
                  <a:lnTo>
                    <a:pt x="32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69" name="Freeform 46"/>
            <p:cNvSpPr>
              <a:spLocks/>
            </p:cNvSpPr>
            <p:nvPr/>
          </p:nvSpPr>
          <p:spPr bwMode="auto">
            <a:xfrm>
              <a:off x="5022" y="3091"/>
              <a:ext cx="36" cy="28"/>
            </a:xfrm>
            <a:custGeom>
              <a:avLst/>
              <a:gdLst/>
              <a:ahLst/>
              <a:cxnLst>
                <a:cxn ang="0">
                  <a:pos x="35" y="1"/>
                </a:cxn>
                <a:cxn ang="0">
                  <a:pos x="36" y="7"/>
                </a:cxn>
                <a:cxn ang="0">
                  <a:pos x="36" y="27"/>
                </a:cxn>
                <a:cxn ang="0">
                  <a:pos x="35" y="28"/>
                </a:cxn>
                <a:cxn ang="0">
                  <a:pos x="31" y="27"/>
                </a:cxn>
                <a:cxn ang="0">
                  <a:pos x="0" y="27"/>
                </a:cxn>
                <a:cxn ang="0">
                  <a:pos x="0" y="12"/>
                </a:cxn>
                <a:cxn ang="0">
                  <a:pos x="1" y="5"/>
                </a:cxn>
                <a:cxn ang="0">
                  <a:pos x="2" y="0"/>
                </a:cxn>
                <a:cxn ang="0">
                  <a:pos x="31" y="0"/>
                </a:cxn>
                <a:cxn ang="0">
                  <a:pos x="35" y="1"/>
                </a:cxn>
              </a:cxnLst>
              <a:rect l="0" t="0" r="r" b="b"/>
              <a:pathLst>
                <a:path w="36" h="28">
                  <a:moveTo>
                    <a:pt x="35" y="1"/>
                  </a:moveTo>
                  <a:lnTo>
                    <a:pt x="36" y="7"/>
                  </a:lnTo>
                  <a:lnTo>
                    <a:pt x="36" y="27"/>
                  </a:lnTo>
                  <a:lnTo>
                    <a:pt x="35" y="28"/>
                  </a:lnTo>
                  <a:lnTo>
                    <a:pt x="31" y="27"/>
                  </a:lnTo>
                  <a:lnTo>
                    <a:pt x="0" y="27"/>
                  </a:lnTo>
                  <a:lnTo>
                    <a:pt x="0" y="12"/>
                  </a:lnTo>
                  <a:lnTo>
                    <a:pt x="1" y="5"/>
                  </a:lnTo>
                  <a:lnTo>
                    <a:pt x="2" y="0"/>
                  </a:lnTo>
                  <a:lnTo>
                    <a:pt x="31" y="0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70" name="Freeform 47"/>
            <p:cNvSpPr>
              <a:spLocks/>
            </p:cNvSpPr>
            <p:nvPr/>
          </p:nvSpPr>
          <p:spPr bwMode="auto">
            <a:xfrm>
              <a:off x="4523" y="3095"/>
              <a:ext cx="19" cy="16"/>
            </a:xfrm>
            <a:custGeom>
              <a:avLst/>
              <a:gdLst/>
              <a:ahLst/>
              <a:cxnLst>
                <a:cxn ang="0">
                  <a:pos x="19" y="16"/>
                </a:cxn>
                <a:cxn ang="0">
                  <a:pos x="0" y="16"/>
                </a:cxn>
                <a:cxn ang="0">
                  <a:pos x="0" y="8"/>
                </a:cxn>
                <a:cxn ang="0">
                  <a:pos x="2" y="3"/>
                </a:cxn>
                <a:cxn ang="0">
                  <a:pos x="4" y="0"/>
                </a:cxn>
                <a:cxn ang="0">
                  <a:pos x="19" y="1"/>
                </a:cxn>
                <a:cxn ang="0">
                  <a:pos x="19" y="16"/>
                </a:cxn>
              </a:cxnLst>
              <a:rect l="0" t="0" r="r" b="b"/>
              <a:pathLst>
                <a:path w="19" h="16">
                  <a:moveTo>
                    <a:pt x="19" y="16"/>
                  </a:moveTo>
                  <a:lnTo>
                    <a:pt x="0" y="16"/>
                  </a:lnTo>
                  <a:lnTo>
                    <a:pt x="0" y="8"/>
                  </a:lnTo>
                  <a:lnTo>
                    <a:pt x="2" y="3"/>
                  </a:lnTo>
                  <a:lnTo>
                    <a:pt x="4" y="0"/>
                  </a:lnTo>
                  <a:lnTo>
                    <a:pt x="19" y="1"/>
                  </a:lnTo>
                  <a:lnTo>
                    <a:pt x="19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71" name="Freeform 48"/>
            <p:cNvSpPr>
              <a:spLocks/>
            </p:cNvSpPr>
            <p:nvPr/>
          </p:nvSpPr>
          <p:spPr bwMode="auto">
            <a:xfrm>
              <a:off x="4603" y="3096"/>
              <a:ext cx="24" cy="15"/>
            </a:xfrm>
            <a:custGeom>
              <a:avLst/>
              <a:gdLst/>
              <a:ahLst/>
              <a:cxnLst>
                <a:cxn ang="0">
                  <a:pos x="24" y="15"/>
                </a:cxn>
                <a:cxn ang="0">
                  <a:pos x="0" y="14"/>
                </a:cxn>
                <a:cxn ang="0">
                  <a:pos x="0" y="2"/>
                </a:cxn>
                <a:cxn ang="0">
                  <a:pos x="3" y="0"/>
                </a:cxn>
                <a:cxn ang="0">
                  <a:pos x="24" y="0"/>
                </a:cxn>
                <a:cxn ang="0">
                  <a:pos x="24" y="15"/>
                </a:cxn>
              </a:cxnLst>
              <a:rect l="0" t="0" r="r" b="b"/>
              <a:pathLst>
                <a:path w="24" h="15">
                  <a:moveTo>
                    <a:pt x="24" y="15"/>
                  </a:moveTo>
                  <a:lnTo>
                    <a:pt x="0" y="14"/>
                  </a:lnTo>
                  <a:lnTo>
                    <a:pt x="0" y="2"/>
                  </a:lnTo>
                  <a:lnTo>
                    <a:pt x="3" y="0"/>
                  </a:lnTo>
                  <a:lnTo>
                    <a:pt x="24" y="0"/>
                  </a:lnTo>
                  <a:lnTo>
                    <a:pt x="24" y="1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72" name="Freeform 49"/>
            <p:cNvSpPr>
              <a:spLocks/>
            </p:cNvSpPr>
            <p:nvPr/>
          </p:nvSpPr>
          <p:spPr bwMode="auto">
            <a:xfrm>
              <a:off x="4303" y="3098"/>
              <a:ext cx="31" cy="39"/>
            </a:xfrm>
            <a:custGeom>
              <a:avLst/>
              <a:gdLst/>
              <a:ahLst/>
              <a:cxnLst>
                <a:cxn ang="0">
                  <a:pos x="31" y="39"/>
                </a:cxn>
                <a:cxn ang="0">
                  <a:pos x="0" y="36"/>
                </a:cxn>
                <a:cxn ang="0">
                  <a:pos x="0" y="0"/>
                </a:cxn>
                <a:cxn ang="0">
                  <a:pos x="31" y="0"/>
                </a:cxn>
                <a:cxn ang="0">
                  <a:pos x="31" y="39"/>
                </a:cxn>
              </a:cxnLst>
              <a:rect l="0" t="0" r="r" b="b"/>
              <a:pathLst>
                <a:path w="31" h="39">
                  <a:moveTo>
                    <a:pt x="31" y="39"/>
                  </a:moveTo>
                  <a:lnTo>
                    <a:pt x="0" y="36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39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73" name="Freeform 50"/>
            <p:cNvSpPr>
              <a:spLocks/>
            </p:cNvSpPr>
            <p:nvPr/>
          </p:nvSpPr>
          <p:spPr bwMode="auto">
            <a:xfrm>
              <a:off x="4561" y="3096"/>
              <a:ext cx="23" cy="15"/>
            </a:xfrm>
            <a:custGeom>
              <a:avLst/>
              <a:gdLst/>
              <a:ahLst/>
              <a:cxnLst>
                <a:cxn ang="0">
                  <a:pos x="22" y="15"/>
                </a:cxn>
                <a:cxn ang="0">
                  <a:pos x="0" y="15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23" y="0"/>
                </a:cxn>
                <a:cxn ang="0">
                  <a:pos x="22" y="15"/>
                </a:cxn>
              </a:cxnLst>
              <a:rect l="0" t="0" r="r" b="b"/>
              <a:pathLst>
                <a:path w="23" h="15">
                  <a:moveTo>
                    <a:pt x="22" y="15"/>
                  </a:moveTo>
                  <a:lnTo>
                    <a:pt x="0" y="15"/>
                  </a:lnTo>
                  <a:lnTo>
                    <a:pt x="0" y="3"/>
                  </a:lnTo>
                  <a:lnTo>
                    <a:pt x="3" y="0"/>
                  </a:lnTo>
                  <a:lnTo>
                    <a:pt x="23" y="0"/>
                  </a:lnTo>
                  <a:lnTo>
                    <a:pt x="22" y="1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74" name="Rectangle 51"/>
            <p:cNvSpPr>
              <a:spLocks noChangeArrowheads="1"/>
            </p:cNvSpPr>
            <p:nvPr/>
          </p:nvSpPr>
          <p:spPr bwMode="auto">
            <a:xfrm>
              <a:off x="4650" y="3096"/>
              <a:ext cx="22" cy="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75" name="Rectangle 52"/>
            <p:cNvSpPr>
              <a:spLocks noChangeArrowheads="1"/>
            </p:cNvSpPr>
            <p:nvPr/>
          </p:nvSpPr>
          <p:spPr bwMode="auto">
            <a:xfrm>
              <a:off x="4773" y="3098"/>
              <a:ext cx="23" cy="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76" name="Freeform 53"/>
            <p:cNvSpPr>
              <a:spLocks/>
            </p:cNvSpPr>
            <p:nvPr/>
          </p:nvSpPr>
          <p:spPr bwMode="auto">
            <a:xfrm>
              <a:off x="4818" y="3096"/>
              <a:ext cx="25" cy="15"/>
            </a:xfrm>
            <a:custGeom>
              <a:avLst/>
              <a:gdLst/>
              <a:ahLst/>
              <a:cxnLst>
                <a:cxn ang="0">
                  <a:pos x="24" y="2"/>
                </a:cxn>
                <a:cxn ang="0">
                  <a:pos x="25" y="4"/>
                </a:cxn>
                <a:cxn ang="0">
                  <a:pos x="25" y="15"/>
                </a:cxn>
                <a:cxn ang="0">
                  <a:pos x="0" y="15"/>
                </a:cxn>
                <a:cxn ang="0">
                  <a:pos x="0" y="2"/>
                </a:cxn>
                <a:cxn ang="0">
                  <a:pos x="4" y="2"/>
                </a:cxn>
                <a:cxn ang="0">
                  <a:pos x="7" y="0"/>
                </a:cxn>
                <a:cxn ang="0">
                  <a:pos x="21" y="0"/>
                </a:cxn>
                <a:cxn ang="0">
                  <a:pos x="24" y="2"/>
                </a:cxn>
              </a:cxnLst>
              <a:rect l="0" t="0" r="r" b="b"/>
              <a:pathLst>
                <a:path w="25" h="15">
                  <a:moveTo>
                    <a:pt x="24" y="2"/>
                  </a:moveTo>
                  <a:lnTo>
                    <a:pt x="25" y="4"/>
                  </a:lnTo>
                  <a:lnTo>
                    <a:pt x="25" y="15"/>
                  </a:lnTo>
                  <a:lnTo>
                    <a:pt x="0" y="15"/>
                  </a:lnTo>
                  <a:lnTo>
                    <a:pt x="0" y="2"/>
                  </a:lnTo>
                  <a:lnTo>
                    <a:pt x="4" y="2"/>
                  </a:lnTo>
                  <a:lnTo>
                    <a:pt x="7" y="0"/>
                  </a:lnTo>
                  <a:lnTo>
                    <a:pt x="21" y="0"/>
                  </a:lnTo>
                  <a:lnTo>
                    <a:pt x="24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77" name="Freeform 54"/>
            <p:cNvSpPr>
              <a:spLocks/>
            </p:cNvSpPr>
            <p:nvPr/>
          </p:nvSpPr>
          <p:spPr bwMode="auto">
            <a:xfrm>
              <a:off x="4865" y="3096"/>
              <a:ext cx="22" cy="15"/>
            </a:xfrm>
            <a:custGeom>
              <a:avLst/>
              <a:gdLst/>
              <a:ahLst/>
              <a:cxnLst>
                <a:cxn ang="0">
                  <a:pos x="22" y="2"/>
                </a:cxn>
                <a:cxn ang="0">
                  <a:pos x="20" y="15"/>
                </a:cxn>
                <a:cxn ang="0">
                  <a:pos x="0" y="15"/>
                </a:cxn>
                <a:cxn ang="0">
                  <a:pos x="0" y="2"/>
                </a:cxn>
                <a:cxn ang="0">
                  <a:pos x="5" y="2"/>
                </a:cxn>
                <a:cxn ang="0">
                  <a:pos x="8" y="0"/>
                </a:cxn>
                <a:cxn ang="0">
                  <a:pos x="19" y="0"/>
                </a:cxn>
                <a:cxn ang="0">
                  <a:pos x="22" y="2"/>
                </a:cxn>
              </a:cxnLst>
              <a:rect l="0" t="0" r="r" b="b"/>
              <a:pathLst>
                <a:path w="22" h="15">
                  <a:moveTo>
                    <a:pt x="22" y="2"/>
                  </a:moveTo>
                  <a:lnTo>
                    <a:pt x="20" y="15"/>
                  </a:lnTo>
                  <a:lnTo>
                    <a:pt x="0" y="15"/>
                  </a:lnTo>
                  <a:lnTo>
                    <a:pt x="0" y="2"/>
                  </a:lnTo>
                  <a:lnTo>
                    <a:pt x="5" y="2"/>
                  </a:lnTo>
                  <a:lnTo>
                    <a:pt x="8" y="0"/>
                  </a:lnTo>
                  <a:lnTo>
                    <a:pt x="19" y="0"/>
                  </a:lnTo>
                  <a:lnTo>
                    <a:pt x="22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78" name="Freeform 55"/>
            <p:cNvSpPr>
              <a:spLocks/>
            </p:cNvSpPr>
            <p:nvPr/>
          </p:nvSpPr>
          <p:spPr bwMode="auto">
            <a:xfrm>
              <a:off x="4904" y="3098"/>
              <a:ext cx="23" cy="13"/>
            </a:xfrm>
            <a:custGeom>
              <a:avLst/>
              <a:gdLst/>
              <a:ahLst/>
              <a:cxnLst>
                <a:cxn ang="0">
                  <a:pos x="23" y="13"/>
                </a:cxn>
                <a:cxn ang="0">
                  <a:pos x="0" y="13"/>
                </a:cxn>
                <a:cxn ang="0">
                  <a:pos x="2" y="11"/>
                </a:cxn>
                <a:cxn ang="0">
                  <a:pos x="2" y="0"/>
                </a:cxn>
                <a:cxn ang="0">
                  <a:pos x="23" y="0"/>
                </a:cxn>
                <a:cxn ang="0">
                  <a:pos x="23" y="13"/>
                </a:cxn>
              </a:cxnLst>
              <a:rect l="0" t="0" r="r" b="b"/>
              <a:pathLst>
                <a:path w="23" h="13">
                  <a:moveTo>
                    <a:pt x="23" y="13"/>
                  </a:moveTo>
                  <a:lnTo>
                    <a:pt x="0" y="13"/>
                  </a:lnTo>
                  <a:lnTo>
                    <a:pt x="2" y="11"/>
                  </a:lnTo>
                  <a:lnTo>
                    <a:pt x="2" y="0"/>
                  </a:lnTo>
                  <a:lnTo>
                    <a:pt x="23" y="0"/>
                  </a:lnTo>
                  <a:lnTo>
                    <a:pt x="23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79" name="Freeform 56"/>
            <p:cNvSpPr>
              <a:spLocks/>
            </p:cNvSpPr>
            <p:nvPr/>
          </p:nvSpPr>
          <p:spPr bwMode="auto">
            <a:xfrm>
              <a:off x="5028" y="3096"/>
              <a:ext cx="23" cy="17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23" y="17"/>
                </a:cxn>
                <a:cxn ang="0">
                  <a:pos x="0" y="17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23" y="0"/>
                </a:cxn>
              </a:cxnLst>
              <a:rect l="0" t="0" r="r" b="b"/>
              <a:pathLst>
                <a:path w="23" h="17">
                  <a:moveTo>
                    <a:pt x="23" y="0"/>
                  </a:moveTo>
                  <a:lnTo>
                    <a:pt x="23" y="17"/>
                  </a:lnTo>
                  <a:lnTo>
                    <a:pt x="0" y="17"/>
                  </a:lnTo>
                  <a:lnTo>
                    <a:pt x="0" y="4"/>
                  </a:lnTo>
                  <a:lnTo>
                    <a:pt x="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80" name="Freeform 57"/>
            <p:cNvSpPr>
              <a:spLocks/>
            </p:cNvSpPr>
            <p:nvPr/>
          </p:nvSpPr>
          <p:spPr bwMode="auto">
            <a:xfrm>
              <a:off x="5073" y="3096"/>
              <a:ext cx="20" cy="17"/>
            </a:xfrm>
            <a:custGeom>
              <a:avLst/>
              <a:gdLst/>
              <a:ahLst/>
              <a:cxnLst>
                <a:cxn ang="0">
                  <a:pos x="20" y="17"/>
                </a:cxn>
                <a:cxn ang="0">
                  <a:pos x="3" y="17"/>
                </a:cxn>
                <a:cxn ang="0">
                  <a:pos x="0" y="15"/>
                </a:cxn>
                <a:cxn ang="0">
                  <a:pos x="0" y="0"/>
                </a:cxn>
                <a:cxn ang="0">
                  <a:pos x="20" y="2"/>
                </a:cxn>
                <a:cxn ang="0">
                  <a:pos x="20" y="17"/>
                </a:cxn>
              </a:cxnLst>
              <a:rect l="0" t="0" r="r" b="b"/>
              <a:pathLst>
                <a:path w="20" h="17">
                  <a:moveTo>
                    <a:pt x="20" y="17"/>
                  </a:moveTo>
                  <a:lnTo>
                    <a:pt x="3" y="17"/>
                  </a:lnTo>
                  <a:lnTo>
                    <a:pt x="0" y="15"/>
                  </a:lnTo>
                  <a:lnTo>
                    <a:pt x="0" y="0"/>
                  </a:lnTo>
                  <a:lnTo>
                    <a:pt x="20" y="2"/>
                  </a:lnTo>
                  <a:lnTo>
                    <a:pt x="20" y="1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81" name="Freeform 58"/>
            <p:cNvSpPr>
              <a:spLocks/>
            </p:cNvSpPr>
            <p:nvPr/>
          </p:nvSpPr>
          <p:spPr bwMode="auto">
            <a:xfrm>
              <a:off x="5114" y="3096"/>
              <a:ext cx="24" cy="17"/>
            </a:xfrm>
            <a:custGeom>
              <a:avLst/>
              <a:gdLst/>
              <a:ahLst/>
              <a:cxnLst>
                <a:cxn ang="0">
                  <a:pos x="24" y="15"/>
                </a:cxn>
                <a:cxn ang="0">
                  <a:pos x="21" y="15"/>
                </a:cxn>
                <a:cxn ang="0">
                  <a:pos x="19" y="17"/>
                </a:cxn>
                <a:cxn ang="0">
                  <a:pos x="12" y="17"/>
                </a:cxn>
                <a:cxn ang="0">
                  <a:pos x="9" y="15"/>
                </a:cxn>
                <a:cxn ang="0">
                  <a:pos x="0" y="15"/>
                </a:cxn>
                <a:cxn ang="0">
                  <a:pos x="1" y="0"/>
                </a:cxn>
                <a:cxn ang="0">
                  <a:pos x="24" y="2"/>
                </a:cxn>
                <a:cxn ang="0">
                  <a:pos x="24" y="15"/>
                </a:cxn>
              </a:cxnLst>
              <a:rect l="0" t="0" r="r" b="b"/>
              <a:pathLst>
                <a:path w="24" h="17">
                  <a:moveTo>
                    <a:pt x="24" y="15"/>
                  </a:moveTo>
                  <a:lnTo>
                    <a:pt x="21" y="15"/>
                  </a:lnTo>
                  <a:lnTo>
                    <a:pt x="19" y="17"/>
                  </a:lnTo>
                  <a:lnTo>
                    <a:pt x="12" y="17"/>
                  </a:lnTo>
                  <a:lnTo>
                    <a:pt x="9" y="15"/>
                  </a:lnTo>
                  <a:lnTo>
                    <a:pt x="0" y="15"/>
                  </a:lnTo>
                  <a:lnTo>
                    <a:pt x="1" y="0"/>
                  </a:lnTo>
                  <a:lnTo>
                    <a:pt x="24" y="2"/>
                  </a:lnTo>
                  <a:lnTo>
                    <a:pt x="24" y="1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82" name="Freeform 59"/>
            <p:cNvSpPr>
              <a:spLocks/>
            </p:cNvSpPr>
            <p:nvPr/>
          </p:nvSpPr>
          <p:spPr bwMode="auto">
            <a:xfrm>
              <a:off x="5158" y="3096"/>
              <a:ext cx="24" cy="17"/>
            </a:xfrm>
            <a:custGeom>
              <a:avLst/>
              <a:gdLst/>
              <a:ahLst/>
              <a:cxnLst>
                <a:cxn ang="0">
                  <a:pos x="24" y="2"/>
                </a:cxn>
                <a:cxn ang="0">
                  <a:pos x="24" y="15"/>
                </a:cxn>
                <a:cxn ang="0">
                  <a:pos x="0" y="17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18" y="0"/>
                </a:cxn>
                <a:cxn ang="0">
                  <a:pos x="22" y="2"/>
                </a:cxn>
                <a:cxn ang="0">
                  <a:pos x="24" y="2"/>
                </a:cxn>
              </a:cxnLst>
              <a:rect l="0" t="0" r="r" b="b"/>
              <a:pathLst>
                <a:path w="24" h="17">
                  <a:moveTo>
                    <a:pt x="24" y="2"/>
                  </a:moveTo>
                  <a:lnTo>
                    <a:pt x="24" y="15"/>
                  </a:lnTo>
                  <a:lnTo>
                    <a:pt x="0" y="17"/>
                  </a:lnTo>
                  <a:lnTo>
                    <a:pt x="2" y="2"/>
                  </a:lnTo>
                  <a:lnTo>
                    <a:pt x="4" y="0"/>
                  </a:lnTo>
                  <a:lnTo>
                    <a:pt x="18" y="0"/>
                  </a:lnTo>
                  <a:lnTo>
                    <a:pt x="22" y="2"/>
                  </a:lnTo>
                  <a:lnTo>
                    <a:pt x="24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83" name="Freeform 60"/>
            <p:cNvSpPr>
              <a:spLocks/>
            </p:cNvSpPr>
            <p:nvPr/>
          </p:nvSpPr>
          <p:spPr bwMode="auto">
            <a:xfrm>
              <a:off x="4342" y="3098"/>
              <a:ext cx="37" cy="39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35" y="9"/>
                </a:cxn>
                <a:cxn ang="0">
                  <a:pos x="35" y="39"/>
                </a:cxn>
                <a:cxn ang="0">
                  <a:pos x="0" y="39"/>
                </a:cxn>
                <a:cxn ang="0">
                  <a:pos x="0" y="0"/>
                </a:cxn>
                <a:cxn ang="0">
                  <a:pos x="37" y="0"/>
                </a:cxn>
              </a:cxnLst>
              <a:rect l="0" t="0" r="r" b="b"/>
              <a:pathLst>
                <a:path w="37" h="39">
                  <a:moveTo>
                    <a:pt x="37" y="0"/>
                  </a:moveTo>
                  <a:lnTo>
                    <a:pt x="35" y="9"/>
                  </a:lnTo>
                  <a:lnTo>
                    <a:pt x="35" y="39"/>
                  </a:lnTo>
                  <a:lnTo>
                    <a:pt x="0" y="39"/>
                  </a:lnTo>
                  <a:lnTo>
                    <a:pt x="0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84" name="Freeform 61"/>
            <p:cNvSpPr>
              <a:spLocks/>
            </p:cNvSpPr>
            <p:nvPr/>
          </p:nvSpPr>
          <p:spPr bwMode="auto">
            <a:xfrm>
              <a:off x="4384" y="3098"/>
              <a:ext cx="34" cy="39"/>
            </a:xfrm>
            <a:custGeom>
              <a:avLst/>
              <a:gdLst/>
              <a:ahLst/>
              <a:cxnLst>
                <a:cxn ang="0">
                  <a:pos x="34" y="39"/>
                </a:cxn>
                <a:cxn ang="0">
                  <a:pos x="0" y="39"/>
                </a:cxn>
                <a:cxn ang="0">
                  <a:pos x="1" y="0"/>
                </a:cxn>
                <a:cxn ang="0">
                  <a:pos x="34" y="0"/>
                </a:cxn>
                <a:cxn ang="0">
                  <a:pos x="34" y="39"/>
                </a:cxn>
              </a:cxnLst>
              <a:rect l="0" t="0" r="r" b="b"/>
              <a:pathLst>
                <a:path w="34" h="39">
                  <a:moveTo>
                    <a:pt x="34" y="39"/>
                  </a:moveTo>
                  <a:lnTo>
                    <a:pt x="0" y="39"/>
                  </a:lnTo>
                  <a:lnTo>
                    <a:pt x="1" y="0"/>
                  </a:lnTo>
                  <a:lnTo>
                    <a:pt x="34" y="0"/>
                  </a:lnTo>
                  <a:lnTo>
                    <a:pt x="34" y="39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85" name="Freeform 62"/>
            <p:cNvSpPr>
              <a:spLocks/>
            </p:cNvSpPr>
            <p:nvPr/>
          </p:nvSpPr>
          <p:spPr bwMode="auto">
            <a:xfrm>
              <a:off x="4425" y="3098"/>
              <a:ext cx="35" cy="39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5" y="39"/>
                </a:cxn>
                <a:cxn ang="0">
                  <a:pos x="1" y="39"/>
                </a:cxn>
                <a:cxn ang="0">
                  <a:pos x="0" y="29"/>
                </a:cxn>
                <a:cxn ang="0">
                  <a:pos x="0" y="20"/>
                </a:cxn>
                <a:cxn ang="0">
                  <a:pos x="1" y="11"/>
                </a:cxn>
                <a:cxn ang="0">
                  <a:pos x="1" y="1"/>
                </a:cxn>
                <a:cxn ang="0">
                  <a:pos x="5" y="1"/>
                </a:cxn>
                <a:cxn ang="0">
                  <a:pos x="9" y="0"/>
                </a:cxn>
                <a:cxn ang="0">
                  <a:pos x="35" y="0"/>
                </a:cxn>
              </a:cxnLst>
              <a:rect l="0" t="0" r="r" b="b"/>
              <a:pathLst>
                <a:path w="35" h="39">
                  <a:moveTo>
                    <a:pt x="35" y="0"/>
                  </a:moveTo>
                  <a:lnTo>
                    <a:pt x="35" y="39"/>
                  </a:lnTo>
                  <a:lnTo>
                    <a:pt x="1" y="39"/>
                  </a:lnTo>
                  <a:lnTo>
                    <a:pt x="0" y="29"/>
                  </a:lnTo>
                  <a:lnTo>
                    <a:pt x="0" y="20"/>
                  </a:lnTo>
                  <a:lnTo>
                    <a:pt x="1" y="11"/>
                  </a:lnTo>
                  <a:lnTo>
                    <a:pt x="1" y="1"/>
                  </a:lnTo>
                  <a:lnTo>
                    <a:pt x="5" y="1"/>
                  </a:lnTo>
                  <a:lnTo>
                    <a:pt x="9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86" name="Freeform 63"/>
            <p:cNvSpPr>
              <a:spLocks/>
            </p:cNvSpPr>
            <p:nvPr/>
          </p:nvSpPr>
          <p:spPr bwMode="auto">
            <a:xfrm>
              <a:off x="4515" y="3177"/>
              <a:ext cx="162" cy="107"/>
            </a:xfrm>
            <a:custGeom>
              <a:avLst/>
              <a:gdLst/>
              <a:ahLst/>
              <a:cxnLst>
                <a:cxn ang="0">
                  <a:pos x="162" y="2"/>
                </a:cxn>
                <a:cxn ang="0">
                  <a:pos x="162" y="54"/>
                </a:cxn>
                <a:cxn ang="0">
                  <a:pos x="161" y="81"/>
                </a:cxn>
                <a:cxn ang="0">
                  <a:pos x="161" y="107"/>
                </a:cxn>
                <a:cxn ang="0">
                  <a:pos x="106" y="107"/>
                </a:cxn>
                <a:cxn ang="0">
                  <a:pos x="100" y="106"/>
                </a:cxn>
                <a:cxn ang="0">
                  <a:pos x="11" y="106"/>
                </a:cxn>
                <a:cxn ang="0">
                  <a:pos x="6" y="104"/>
                </a:cxn>
                <a:cxn ang="0">
                  <a:pos x="0" y="104"/>
                </a:cxn>
                <a:cxn ang="0">
                  <a:pos x="0" y="2"/>
                </a:cxn>
                <a:cxn ang="0">
                  <a:pos x="18" y="0"/>
                </a:cxn>
                <a:cxn ang="0">
                  <a:pos x="162" y="2"/>
                </a:cxn>
              </a:cxnLst>
              <a:rect l="0" t="0" r="r" b="b"/>
              <a:pathLst>
                <a:path w="162" h="107">
                  <a:moveTo>
                    <a:pt x="162" y="2"/>
                  </a:moveTo>
                  <a:lnTo>
                    <a:pt x="162" y="54"/>
                  </a:lnTo>
                  <a:lnTo>
                    <a:pt x="161" y="81"/>
                  </a:lnTo>
                  <a:lnTo>
                    <a:pt x="161" y="107"/>
                  </a:lnTo>
                  <a:lnTo>
                    <a:pt x="106" y="107"/>
                  </a:lnTo>
                  <a:lnTo>
                    <a:pt x="100" y="106"/>
                  </a:lnTo>
                  <a:lnTo>
                    <a:pt x="11" y="106"/>
                  </a:lnTo>
                  <a:lnTo>
                    <a:pt x="6" y="104"/>
                  </a:lnTo>
                  <a:lnTo>
                    <a:pt x="0" y="104"/>
                  </a:lnTo>
                  <a:lnTo>
                    <a:pt x="0" y="2"/>
                  </a:lnTo>
                  <a:lnTo>
                    <a:pt x="18" y="0"/>
                  </a:lnTo>
                  <a:lnTo>
                    <a:pt x="162" y="2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87" name="Freeform 64"/>
            <p:cNvSpPr>
              <a:spLocks/>
            </p:cNvSpPr>
            <p:nvPr/>
          </p:nvSpPr>
          <p:spPr bwMode="auto">
            <a:xfrm>
              <a:off x="4209" y="3179"/>
              <a:ext cx="216" cy="102"/>
            </a:xfrm>
            <a:custGeom>
              <a:avLst/>
              <a:gdLst/>
              <a:ahLst/>
              <a:cxnLst>
                <a:cxn ang="0">
                  <a:pos x="71" y="20"/>
                </a:cxn>
                <a:cxn ang="0">
                  <a:pos x="70" y="77"/>
                </a:cxn>
                <a:cxn ang="0">
                  <a:pos x="71" y="81"/>
                </a:cxn>
                <a:cxn ang="0">
                  <a:pos x="72" y="82"/>
                </a:cxn>
                <a:cxn ang="0">
                  <a:pos x="77" y="82"/>
                </a:cxn>
                <a:cxn ang="0">
                  <a:pos x="83" y="81"/>
                </a:cxn>
                <a:cxn ang="0">
                  <a:pos x="98" y="82"/>
                </a:cxn>
                <a:cxn ang="0">
                  <a:pos x="109" y="82"/>
                </a:cxn>
                <a:cxn ang="0">
                  <a:pos x="144" y="83"/>
                </a:cxn>
                <a:cxn ang="0">
                  <a:pos x="194" y="85"/>
                </a:cxn>
                <a:cxn ang="0">
                  <a:pos x="216" y="86"/>
                </a:cxn>
                <a:cxn ang="0">
                  <a:pos x="210" y="101"/>
                </a:cxn>
                <a:cxn ang="0">
                  <a:pos x="199" y="102"/>
                </a:cxn>
                <a:cxn ang="0">
                  <a:pos x="195" y="98"/>
                </a:cxn>
                <a:cxn ang="0">
                  <a:pos x="191" y="97"/>
                </a:cxn>
                <a:cxn ang="0">
                  <a:pos x="182" y="98"/>
                </a:cxn>
                <a:cxn ang="0">
                  <a:pos x="178" y="100"/>
                </a:cxn>
                <a:cxn ang="0">
                  <a:pos x="166" y="101"/>
                </a:cxn>
                <a:cxn ang="0">
                  <a:pos x="160" y="100"/>
                </a:cxn>
                <a:cxn ang="0">
                  <a:pos x="156" y="98"/>
                </a:cxn>
                <a:cxn ang="0">
                  <a:pos x="145" y="96"/>
                </a:cxn>
                <a:cxn ang="0">
                  <a:pos x="64" y="100"/>
                </a:cxn>
                <a:cxn ang="0">
                  <a:pos x="58" y="92"/>
                </a:cxn>
                <a:cxn ang="0">
                  <a:pos x="52" y="89"/>
                </a:cxn>
                <a:cxn ang="0">
                  <a:pos x="48" y="87"/>
                </a:cxn>
                <a:cxn ang="0">
                  <a:pos x="36" y="86"/>
                </a:cxn>
                <a:cxn ang="0">
                  <a:pos x="32" y="89"/>
                </a:cxn>
                <a:cxn ang="0">
                  <a:pos x="28" y="92"/>
                </a:cxn>
                <a:cxn ang="0">
                  <a:pos x="24" y="97"/>
                </a:cxn>
                <a:cxn ang="0">
                  <a:pos x="16" y="100"/>
                </a:cxn>
                <a:cxn ang="0">
                  <a:pos x="14" y="89"/>
                </a:cxn>
                <a:cxn ang="0">
                  <a:pos x="2" y="87"/>
                </a:cxn>
                <a:cxn ang="0">
                  <a:pos x="6" y="82"/>
                </a:cxn>
                <a:cxn ang="0">
                  <a:pos x="10" y="78"/>
                </a:cxn>
                <a:cxn ang="0">
                  <a:pos x="12" y="71"/>
                </a:cxn>
                <a:cxn ang="0">
                  <a:pos x="10" y="66"/>
                </a:cxn>
                <a:cxn ang="0">
                  <a:pos x="9" y="63"/>
                </a:cxn>
                <a:cxn ang="0">
                  <a:pos x="5" y="60"/>
                </a:cxn>
                <a:cxn ang="0">
                  <a:pos x="0" y="59"/>
                </a:cxn>
                <a:cxn ang="0">
                  <a:pos x="1" y="38"/>
                </a:cxn>
                <a:cxn ang="0">
                  <a:pos x="5" y="32"/>
                </a:cxn>
                <a:cxn ang="0">
                  <a:pos x="9" y="23"/>
                </a:cxn>
                <a:cxn ang="0">
                  <a:pos x="13" y="12"/>
                </a:cxn>
                <a:cxn ang="0">
                  <a:pos x="18" y="2"/>
                </a:cxn>
                <a:cxn ang="0">
                  <a:pos x="29" y="0"/>
                </a:cxn>
                <a:cxn ang="0">
                  <a:pos x="72" y="1"/>
                </a:cxn>
              </a:cxnLst>
              <a:rect l="0" t="0" r="r" b="b"/>
              <a:pathLst>
                <a:path w="216" h="102">
                  <a:moveTo>
                    <a:pt x="72" y="1"/>
                  </a:moveTo>
                  <a:lnTo>
                    <a:pt x="71" y="20"/>
                  </a:lnTo>
                  <a:lnTo>
                    <a:pt x="71" y="74"/>
                  </a:lnTo>
                  <a:lnTo>
                    <a:pt x="70" y="77"/>
                  </a:lnTo>
                  <a:lnTo>
                    <a:pt x="68" y="78"/>
                  </a:lnTo>
                  <a:lnTo>
                    <a:pt x="71" y="81"/>
                  </a:lnTo>
                  <a:lnTo>
                    <a:pt x="71" y="82"/>
                  </a:lnTo>
                  <a:lnTo>
                    <a:pt x="72" y="82"/>
                  </a:lnTo>
                  <a:lnTo>
                    <a:pt x="74" y="83"/>
                  </a:lnTo>
                  <a:lnTo>
                    <a:pt x="77" y="82"/>
                  </a:lnTo>
                  <a:lnTo>
                    <a:pt x="81" y="82"/>
                  </a:lnTo>
                  <a:lnTo>
                    <a:pt x="83" y="81"/>
                  </a:lnTo>
                  <a:lnTo>
                    <a:pt x="94" y="81"/>
                  </a:lnTo>
                  <a:lnTo>
                    <a:pt x="98" y="82"/>
                  </a:lnTo>
                  <a:lnTo>
                    <a:pt x="102" y="81"/>
                  </a:lnTo>
                  <a:lnTo>
                    <a:pt x="109" y="82"/>
                  </a:lnTo>
                  <a:lnTo>
                    <a:pt x="137" y="82"/>
                  </a:lnTo>
                  <a:lnTo>
                    <a:pt x="144" y="83"/>
                  </a:lnTo>
                  <a:lnTo>
                    <a:pt x="187" y="83"/>
                  </a:lnTo>
                  <a:lnTo>
                    <a:pt x="194" y="85"/>
                  </a:lnTo>
                  <a:lnTo>
                    <a:pt x="209" y="85"/>
                  </a:lnTo>
                  <a:lnTo>
                    <a:pt x="216" y="86"/>
                  </a:lnTo>
                  <a:lnTo>
                    <a:pt x="216" y="101"/>
                  </a:lnTo>
                  <a:lnTo>
                    <a:pt x="210" y="101"/>
                  </a:lnTo>
                  <a:lnTo>
                    <a:pt x="208" y="102"/>
                  </a:lnTo>
                  <a:lnTo>
                    <a:pt x="199" y="102"/>
                  </a:lnTo>
                  <a:lnTo>
                    <a:pt x="197" y="101"/>
                  </a:lnTo>
                  <a:lnTo>
                    <a:pt x="195" y="98"/>
                  </a:lnTo>
                  <a:lnTo>
                    <a:pt x="193" y="98"/>
                  </a:lnTo>
                  <a:lnTo>
                    <a:pt x="191" y="97"/>
                  </a:lnTo>
                  <a:lnTo>
                    <a:pt x="183" y="97"/>
                  </a:lnTo>
                  <a:lnTo>
                    <a:pt x="182" y="98"/>
                  </a:lnTo>
                  <a:lnTo>
                    <a:pt x="179" y="98"/>
                  </a:lnTo>
                  <a:lnTo>
                    <a:pt x="178" y="100"/>
                  </a:lnTo>
                  <a:lnTo>
                    <a:pt x="175" y="101"/>
                  </a:lnTo>
                  <a:lnTo>
                    <a:pt x="166" y="101"/>
                  </a:lnTo>
                  <a:lnTo>
                    <a:pt x="163" y="100"/>
                  </a:lnTo>
                  <a:lnTo>
                    <a:pt x="160" y="100"/>
                  </a:lnTo>
                  <a:lnTo>
                    <a:pt x="159" y="98"/>
                  </a:lnTo>
                  <a:lnTo>
                    <a:pt x="156" y="98"/>
                  </a:lnTo>
                  <a:lnTo>
                    <a:pt x="154" y="96"/>
                  </a:lnTo>
                  <a:lnTo>
                    <a:pt x="145" y="96"/>
                  </a:lnTo>
                  <a:lnTo>
                    <a:pt x="137" y="101"/>
                  </a:lnTo>
                  <a:lnTo>
                    <a:pt x="64" y="100"/>
                  </a:lnTo>
                  <a:lnTo>
                    <a:pt x="63" y="97"/>
                  </a:lnTo>
                  <a:lnTo>
                    <a:pt x="58" y="92"/>
                  </a:lnTo>
                  <a:lnTo>
                    <a:pt x="55" y="90"/>
                  </a:lnTo>
                  <a:lnTo>
                    <a:pt x="52" y="89"/>
                  </a:lnTo>
                  <a:lnTo>
                    <a:pt x="51" y="87"/>
                  </a:lnTo>
                  <a:lnTo>
                    <a:pt x="48" y="87"/>
                  </a:lnTo>
                  <a:lnTo>
                    <a:pt x="45" y="86"/>
                  </a:lnTo>
                  <a:lnTo>
                    <a:pt x="36" y="86"/>
                  </a:lnTo>
                  <a:lnTo>
                    <a:pt x="33" y="87"/>
                  </a:lnTo>
                  <a:lnTo>
                    <a:pt x="32" y="89"/>
                  </a:lnTo>
                  <a:lnTo>
                    <a:pt x="29" y="90"/>
                  </a:lnTo>
                  <a:lnTo>
                    <a:pt x="28" y="92"/>
                  </a:lnTo>
                  <a:lnTo>
                    <a:pt x="27" y="94"/>
                  </a:lnTo>
                  <a:lnTo>
                    <a:pt x="24" y="97"/>
                  </a:lnTo>
                  <a:lnTo>
                    <a:pt x="22" y="100"/>
                  </a:lnTo>
                  <a:lnTo>
                    <a:pt x="16" y="100"/>
                  </a:lnTo>
                  <a:lnTo>
                    <a:pt x="16" y="93"/>
                  </a:lnTo>
                  <a:lnTo>
                    <a:pt x="14" y="89"/>
                  </a:lnTo>
                  <a:lnTo>
                    <a:pt x="13" y="86"/>
                  </a:lnTo>
                  <a:lnTo>
                    <a:pt x="2" y="87"/>
                  </a:lnTo>
                  <a:lnTo>
                    <a:pt x="5" y="85"/>
                  </a:lnTo>
                  <a:lnTo>
                    <a:pt x="6" y="82"/>
                  </a:lnTo>
                  <a:lnTo>
                    <a:pt x="9" y="81"/>
                  </a:lnTo>
                  <a:lnTo>
                    <a:pt x="10" y="78"/>
                  </a:lnTo>
                  <a:lnTo>
                    <a:pt x="10" y="74"/>
                  </a:lnTo>
                  <a:lnTo>
                    <a:pt x="12" y="71"/>
                  </a:lnTo>
                  <a:lnTo>
                    <a:pt x="12" y="69"/>
                  </a:lnTo>
                  <a:lnTo>
                    <a:pt x="10" y="66"/>
                  </a:lnTo>
                  <a:lnTo>
                    <a:pt x="9" y="65"/>
                  </a:lnTo>
                  <a:lnTo>
                    <a:pt x="9" y="63"/>
                  </a:lnTo>
                  <a:lnTo>
                    <a:pt x="6" y="60"/>
                  </a:lnTo>
                  <a:lnTo>
                    <a:pt x="5" y="60"/>
                  </a:lnTo>
                  <a:lnTo>
                    <a:pt x="4" y="59"/>
                  </a:lnTo>
                  <a:lnTo>
                    <a:pt x="0" y="59"/>
                  </a:lnTo>
                  <a:lnTo>
                    <a:pt x="0" y="42"/>
                  </a:lnTo>
                  <a:lnTo>
                    <a:pt x="1" y="38"/>
                  </a:lnTo>
                  <a:lnTo>
                    <a:pt x="2" y="35"/>
                  </a:lnTo>
                  <a:lnTo>
                    <a:pt x="5" y="32"/>
                  </a:lnTo>
                  <a:lnTo>
                    <a:pt x="6" y="28"/>
                  </a:lnTo>
                  <a:lnTo>
                    <a:pt x="9" y="23"/>
                  </a:lnTo>
                  <a:lnTo>
                    <a:pt x="10" y="16"/>
                  </a:lnTo>
                  <a:lnTo>
                    <a:pt x="13" y="12"/>
                  </a:lnTo>
                  <a:lnTo>
                    <a:pt x="14" y="6"/>
                  </a:lnTo>
                  <a:lnTo>
                    <a:pt x="18" y="2"/>
                  </a:lnTo>
                  <a:lnTo>
                    <a:pt x="22" y="1"/>
                  </a:lnTo>
                  <a:lnTo>
                    <a:pt x="29" y="0"/>
                  </a:lnTo>
                  <a:lnTo>
                    <a:pt x="31" y="1"/>
                  </a:lnTo>
                  <a:lnTo>
                    <a:pt x="72" y="1"/>
                  </a:lnTo>
                  <a:close/>
                </a:path>
              </a:pathLst>
            </a:custGeom>
            <a:solidFill>
              <a:srgbClr val="FFF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88" name="Freeform 65"/>
            <p:cNvSpPr>
              <a:spLocks/>
            </p:cNvSpPr>
            <p:nvPr/>
          </p:nvSpPr>
          <p:spPr bwMode="auto">
            <a:xfrm>
              <a:off x="4766" y="3179"/>
              <a:ext cx="165" cy="106"/>
            </a:xfrm>
            <a:custGeom>
              <a:avLst/>
              <a:gdLst/>
              <a:ahLst/>
              <a:cxnLst>
                <a:cxn ang="0">
                  <a:pos x="164" y="106"/>
                </a:cxn>
                <a:cxn ang="0">
                  <a:pos x="0" y="105"/>
                </a:cxn>
                <a:cxn ang="0">
                  <a:pos x="0" y="27"/>
                </a:cxn>
                <a:cxn ang="0">
                  <a:pos x="2" y="1"/>
                </a:cxn>
                <a:cxn ang="0">
                  <a:pos x="10" y="0"/>
                </a:cxn>
                <a:cxn ang="0">
                  <a:pos x="165" y="1"/>
                </a:cxn>
                <a:cxn ang="0">
                  <a:pos x="164" y="106"/>
                </a:cxn>
              </a:cxnLst>
              <a:rect l="0" t="0" r="r" b="b"/>
              <a:pathLst>
                <a:path w="165" h="106">
                  <a:moveTo>
                    <a:pt x="164" y="106"/>
                  </a:moveTo>
                  <a:lnTo>
                    <a:pt x="0" y="105"/>
                  </a:lnTo>
                  <a:lnTo>
                    <a:pt x="0" y="27"/>
                  </a:lnTo>
                  <a:lnTo>
                    <a:pt x="2" y="1"/>
                  </a:lnTo>
                  <a:lnTo>
                    <a:pt x="10" y="0"/>
                  </a:lnTo>
                  <a:lnTo>
                    <a:pt x="165" y="1"/>
                  </a:lnTo>
                  <a:lnTo>
                    <a:pt x="164" y="106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89" name="Freeform 66"/>
            <p:cNvSpPr>
              <a:spLocks/>
            </p:cNvSpPr>
            <p:nvPr/>
          </p:nvSpPr>
          <p:spPr bwMode="auto">
            <a:xfrm>
              <a:off x="5024" y="3179"/>
              <a:ext cx="165" cy="108"/>
            </a:xfrm>
            <a:custGeom>
              <a:avLst/>
              <a:gdLst/>
              <a:ahLst/>
              <a:cxnLst>
                <a:cxn ang="0">
                  <a:pos x="165" y="1"/>
                </a:cxn>
                <a:cxn ang="0">
                  <a:pos x="165" y="29"/>
                </a:cxn>
                <a:cxn ang="0">
                  <a:pos x="164" y="55"/>
                </a:cxn>
                <a:cxn ang="0">
                  <a:pos x="164" y="108"/>
                </a:cxn>
                <a:cxn ang="0">
                  <a:pos x="0" y="106"/>
                </a:cxn>
                <a:cxn ang="0">
                  <a:pos x="0" y="1"/>
                </a:cxn>
                <a:cxn ang="0">
                  <a:pos x="4" y="0"/>
                </a:cxn>
                <a:cxn ang="0">
                  <a:pos x="165" y="1"/>
                </a:cxn>
              </a:cxnLst>
              <a:rect l="0" t="0" r="r" b="b"/>
              <a:pathLst>
                <a:path w="165" h="108">
                  <a:moveTo>
                    <a:pt x="165" y="1"/>
                  </a:moveTo>
                  <a:lnTo>
                    <a:pt x="165" y="29"/>
                  </a:lnTo>
                  <a:lnTo>
                    <a:pt x="164" y="55"/>
                  </a:lnTo>
                  <a:lnTo>
                    <a:pt x="164" y="108"/>
                  </a:lnTo>
                  <a:lnTo>
                    <a:pt x="0" y="106"/>
                  </a:lnTo>
                  <a:lnTo>
                    <a:pt x="0" y="1"/>
                  </a:lnTo>
                  <a:lnTo>
                    <a:pt x="4" y="0"/>
                  </a:lnTo>
                  <a:lnTo>
                    <a:pt x="165" y="1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90" name="Freeform 67"/>
            <p:cNvSpPr>
              <a:spLocks/>
            </p:cNvSpPr>
            <p:nvPr/>
          </p:nvSpPr>
          <p:spPr bwMode="auto">
            <a:xfrm>
              <a:off x="4287" y="3180"/>
              <a:ext cx="139" cy="77"/>
            </a:xfrm>
            <a:custGeom>
              <a:avLst/>
              <a:gdLst/>
              <a:ahLst/>
              <a:cxnLst>
                <a:cxn ang="0">
                  <a:pos x="136" y="77"/>
                </a:cxn>
                <a:cxn ang="0">
                  <a:pos x="120" y="77"/>
                </a:cxn>
                <a:cxn ang="0">
                  <a:pos x="112" y="76"/>
                </a:cxn>
                <a:cxn ang="0">
                  <a:pos x="61" y="76"/>
                </a:cxn>
                <a:cxn ang="0">
                  <a:pos x="53" y="74"/>
                </a:cxn>
                <a:cxn ang="0">
                  <a:pos x="9" y="74"/>
                </a:cxn>
                <a:cxn ang="0">
                  <a:pos x="0" y="73"/>
                </a:cxn>
                <a:cxn ang="0">
                  <a:pos x="0" y="37"/>
                </a:cxn>
                <a:cxn ang="0">
                  <a:pos x="1" y="18"/>
                </a:cxn>
                <a:cxn ang="0">
                  <a:pos x="3" y="0"/>
                </a:cxn>
                <a:cxn ang="0">
                  <a:pos x="139" y="0"/>
                </a:cxn>
                <a:cxn ang="0">
                  <a:pos x="136" y="77"/>
                </a:cxn>
              </a:cxnLst>
              <a:rect l="0" t="0" r="r" b="b"/>
              <a:pathLst>
                <a:path w="139" h="77">
                  <a:moveTo>
                    <a:pt x="136" y="77"/>
                  </a:moveTo>
                  <a:lnTo>
                    <a:pt x="120" y="77"/>
                  </a:lnTo>
                  <a:lnTo>
                    <a:pt x="112" y="76"/>
                  </a:lnTo>
                  <a:lnTo>
                    <a:pt x="61" y="76"/>
                  </a:lnTo>
                  <a:lnTo>
                    <a:pt x="53" y="74"/>
                  </a:lnTo>
                  <a:lnTo>
                    <a:pt x="9" y="74"/>
                  </a:lnTo>
                  <a:lnTo>
                    <a:pt x="0" y="73"/>
                  </a:lnTo>
                  <a:lnTo>
                    <a:pt x="0" y="37"/>
                  </a:lnTo>
                  <a:lnTo>
                    <a:pt x="1" y="18"/>
                  </a:lnTo>
                  <a:lnTo>
                    <a:pt x="3" y="0"/>
                  </a:lnTo>
                  <a:lnTo>
                    <a:pt x="139" y="0"/>
                  </a:lnTo>
                  <a:lnTo>
                    <a:pt x="136" y="77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91" name="Freeform 68"/>
            <p:cNvSpPr>
              <a:spLocks/>
            </p:cNvSpPr>
            <p:nvPr/>
          </p:nvSpPr>
          <p:spPr bwMode="auto">
            <a:xfrm>
              <a:off x="4213" y="3184"/>
              <a:ext cx="62" cy="51"/>
            </a:xfrm>
            <a:custGeom>
              <a:avLst/>
              <a:gdLst/>
              <a:ahLst/>
              <a:cxnLst>
                <a:cxn ang="0">
                  <a:pos x="62" y="37"/>
                </a:cxn>
                <a:cxn ang="0">
                  <a:pos x="59" y="38"/>
                </a:cxn>
                <a:cxn ang="0">
                  <a:pos x="56" y="38"/>
                </a:cxn>
                <a:cxn ang="0">
                  <a:pos x="54" y="39"/>
                </a:cxn>
                <a:cxn ang="0">
                  <a:pos x="39" y="39"/>
                </a:cxn>
                <a:cxn ang="0">
                  <a:pos x="36" y="41"/>
                </a:cxn>
                <a:cxn ang="0">
                  <a:pos x="35" y="42"/>
                </a:cxn>
                <a:cxn ang="0">
                  <a:pos x="33" y="45"/>
                </a:cxn>
                <a:cxn ang="0">
                  <a:pos x="32" y="46"/>
                </a:cxn>
                <a:cxn ang="0">
                  <a:pos x="32" y="47"/>
                </a:cxn>
                <a:cxn ang="0">
                  <a:pos x="28" y="51"/>
                </a:cxn>
                <a:cxn ang="0">
                  <a:pos x="2" y="51"/>
                </a:cxn>
                <a:cxn ang="0">
                  <a:pos x="0" y="50"/>
                </a:cxn>
                <a:cxn ang="0">
                  <a:pos x="0" y="46"/>
                </a:cxn>
                <a:cxn ang="0">
                  <a:pos x="1" y="45"/>
                </a:cxn>
                <a:cxn ang="0">
                  <a:pos x="2" y="39"/>
                </a:cxn>
                <a:cxn ang="0">
                  <a:pos x="2" y="34"/>
                </a:cxn>
                <a:cxn ang="0">
                  <a:pos x="5" y="28"/>
                </a:cxn>
                <a:cxn ang="0">
                  <a:pos x="8" y="23"/>
                </a:cxn>
                <a:cxn ang="0">
                  <a:pos x="9" y="18"/>
                </a:cxn>
                <a:cxn ang="0">
                  <a:pos x="12" y="12"/>
                </a:cxn>
                <a:cxn ang="0">
                  <a:pos x="14" y="7"/>
                </a:cxn>
                <a:cxn ang="0">
                  <a:pos x="16" y="1"/>
                </a:cxn>
                <a:cxn ang="0">
                  <a:pos x="18" y="0"/>
                </a:cxn>
                <a:cxn ang="0">
                  <a:pos x="39" y="0"/>
                </a:cxn>
                <a:cxn ang="0">
                  <a:pos x="40" y="1"/>
                </a:cxn>
                <a:cxn ang="0">
                  <a:pos x="48" y="1"/>
                </a:cxn>
                <a:cxn ang="0">
                  <a:pos x="50" y="0"/>
                </a:cxn>
                <a:cxn ang="0">
                  <a:pos x="58" y="0"/>
                </a:cxn>
                <a:cxn ang="0">
                  <a:pos x="62" y="3"/>
                </a:cxn>
                <a:cxn ang="0">
                  <a:pos x="62" y="37"/>
                </a:cxn>
              </a:cxnLst>
              <a:rect l="0" t="0" r="r" b="b"/>
              <a:pathLst>
                <a:path w="62" h="51">
                  <a:moveTo>
                    <a:pt x="62" y="37"/>
                  </a:moveTo>
                  <a:lnTo>
                    <a:pt x="59" y="38"/>
                  </a:lnTo>
                  <a:lnTo>
                    <a:pt x="56" y="38"/>
                  </a:lnTo>
                  <a:lnTo>
                    <a:pt x="54" y="39"/>
                  </a:lnTo>
                  <a:lnTo>
                    <a:pt x="39" y="39"/>
                  </a:lnTo>
                  <a:lnTo>
                    <a:pt x="36" y="41"/>
                  </a:lnTo>
                  <a:lnTo>
                    <a:pt x="35" y="42"/>
                  </a:lnTo>
                  <a:lnTo>
                    <a:pt x="33" y="45"/>
                  </a:lnTo>
                  <a:lnTo>
                    <a:pt x="32" y="46"/>
                  </a:lnTo>
                  <a:lnTo>
                    <a:pt x="32" y="47"/>
                  </a:lnTo>
                  <a:lnTo>
                    <a:pt x="28" y="51"/>
                  </a:lnTo>
                  <a:lnTo>
                    <a:pt x="2" y="51"/>
                  </a:lnTo>
                  <a:lnTo>
                    <a:pt x="0" y="50"/>
                  </a:lnTo>
                  <a:lnTo>
                    <a:pt x="0" y="46"/>
                  </a:lnTo>
                  <a:lnTo>
                    <a:pt x="1" y="45"/>
                  </a:lnTo>
                  <a:lnTo>
                    <a:pt x="2" y="39"/>
                  </a:lnTo>
                  <a:lnTo>
                    <a:pt x="2" y="34"/>
                  </a:lnTo>
                  <a:lnTo>
                    <a:pt x="5" y="28"/>
                  </a:lnTo>
                  <a:lnTo>
                    <a:pt x="8" y="23"/>
                  </a:lnTo>
                  <a:lnTo>
                    <a:pt x="9" y="18"/>
                  </a:lnTo>
                  <a:lnTo>
                    <a:pt x="12" y="12"/>
                  </a:lnTo>
                  <a:lnTo>
                    <a:pt x="14" y="7"/>
                  </a:lnTo>
                  <a:lnTo>
                    <a:pt x="16" y="1"/>
                  </a:lnTo>
                  <a:lnTo>
                    <a:pt x="18" y="0"/>
                  </a:lnTo>
                  <a:lnTo>
                    <a:pt x="39" y="0"/>
                  </a:lnTo>
                  <a:lnTo>
                    <a:pt x="40" y="1"/>
                  </a:lnTo>
                  <a:lnTo>
                    <a:pt x="48" y="1"/>
                  </a:lnTo>
                  <a:lnTo>
                    <a:pt x="50" y="0"/>
                  </a:lnTo>
                  <a:lnTo>
                    <a:pt x="58" y="0"/>
                  </a:lnTo>
                  <a:lnTo>
                    <a:pt x="62" y="3"/>
                  </a:lnTo>
                  <a:lnTo>
                    <a:pt x="62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92" name="Freeform 69"/>
            <p:cNvSpPr>
              <a:spLocks/>
            </p:cNvSpPr>
            <p:nvPr/>
          </p:nvSpPr>
          <p:spPr bwMode="auto">
            <a:xfrm>
              <a:off x="4221" y="3190"/>
              <a:ext cx="48" cy="40"/>
            </a:xfrm>
            <a:custGeom>
              <a:avLst/>
              <a:gdLst/>
              <a:ahLst/>
              <a:cxnLst>
                <a:cxn ang="0">
                  <a:pos x="47" y="1"/>
                </a:cxn>
                <a:cxn ang="0">
                  <a:pos x="47" y="9"/>
                </a:cxn>
                <a:cxn ang="0">
                  <a:pos x="48" y="13"/>
                </a:cxn>
                <a:cxn ang="0">
                  <a:pos x="48" y="21"/>
                </a:cxn>
                <a:cxn ang="0">
                  <a:pos x="47" y="24"/>
                </a:cxn>
                <a:cxn ang="0">
                  <a:pos x="46" y="27"/>
                </a:cxn>
                <a:cxn ang="0">
                  <a:pos x="42" y="28"/>
                </a:cxn>
                <a:cxn ang="0">
                  <a:pos x="37" y="27"/>
                </a:cxn>
                <a:cxn ang="0">
                  <a:pos x="33" y="27"/>
                </a:cxn>
                <a:cxn ang="0">
                  <a:pos x="31" y="28"/>
                </a:cxn>
                <a:cxn ang="0">
                  <a:pos x="27" y="29"/>
                </a:cxn>
                <a:cxn ang="0">
                  <a:pos x="16" y="40"/>
                </a:cxn>
                <a:cxn ang="0">
                  <a:pos x="0" y="40"/>
                </a:cxn>
                <a:cxn ang="0">
                  <a:pos x="0" y="35"/>
                </a:cxn>
                <a:cxn ang="0">
                  <a:pos x="1" y="31"/>
                </a:cxn>
                <a:cxn ang="0">
                  <a:pos x="2" y="25"/>
                </a:cxn>
                <a:cxn ang="0">
                  <a:pos x="4" y="21"/>
                </a:cxn>
                <a:cxn ang="0">
                  <a:pos x="6" y="16"/>
                </a:cxn>
                <a:cxn ang="0">
                  <a:pos x="8" y="12"/>
                </a:cxn>
                <a:cxn ang="0">
                  <a:pos x="10" y="8"/>
                </a:cxn>
                <a:cxn ang="0">
                  <a:pos x="12" y="2"/>
                </a:cxn>
                <a:cxn ang="0">
                  <a:pos x="15" y="2"/>
                </a:cxn>
                <a:cxn ang="0">
                  <a:pos x="16" y="1"/>
                </a:cxn>
                <a:cxn ang="0">
                  <a:pos x="23" y="1"/>
                </a:cxn>
                <a:cxn ang="0">
                  <a:pos x="25" y="0"/>
                </a:cxn>
                <a:cxn ang="0">
                  <a:pos x="28" y="0"/>
                </a:cxn>
                <a:cxn ang="0">
                  <a:pos x="31" y="1"/>
                </a:cxn>
                <a:cxn ang="0">
                  <a:pos x="47" y="1"/>
                </a:cxn>
              </a:cxnLst>
              <a:rect l="0" t="0" r="r" b="b"/>
              <a:pathLst>
                <a:path w="48" h="40">
                  <a:moveTo>
                    <a:pt x="47" y="1"/>
                  </a:moveTo>
                  <a:lnTo>
                    <a:pt x="47" y="9"/>
                  </a:lnTo>
                  <a:lnTo>
                    <a:pt x="48" y="13"/>
                  </a:lnTo>
                  <a:lnTo>
                    <a:pt x="48" y="21"/>
                  </a:lnTo>
                  <a:lnTo>
                    <a:pt x="47" y="24"/>
                  </a:lnTo>
                  <a:lnTo>
                    <a:pt x="46" y="27"/>
                  </a:lnTo>
                  <a:lnTo>
                    <a:pt x="42" y="28"/>
                  </a:lnTo>
                  <a:lnTo>
                    <a:pt x="37" y="27"/>
                  </a:lnTo>
                  <a:lnTo>
                    <a:pt x="33" y="27"/>
                  </a:lnTo>
                  <a:lnTo>
                    <a:pt x="31" y="28"/>
                  </a:lnTo>
                  <a:lnTo>
                    <a:pt x="27" y="29"/>
                  </a:lnTo>
                  <a:lnTo>
                    <a:pt x="16" y="40"/>
                  </a:lnTo>
                  <a:lnTo>
                    <a:pt x="0" y="40"/>
                  </a:lnTo>
                  <a:lnTo>
                    <a:pt x="0" y="35"/>
                  </a:lnTo>
                  <a:lnTo>
                    <a:pt x="1" y="31"/>
                  </a:lnTo>
                  <a:lnTo>
                    <a:pt x="2" y="25"/>
                  </a:lnTo>
                  <a:lnTo>
                    <a:pt x="4" y="21"/>
                  </a:lnTo>
                  <a:lnTo>
                    <a:pt x="6" y="16"/>
                  </a:lnTo>
                  <a:lnTo>
                    <a:pt x="8" y="12"/>
                  </a:lnTo>
                  <a:lnTo>
                    <a:pt x="10" y="8"/>
                  </a:lnTo>
                  <a:lnTo>
                    <a:pt x="12" y="2"/>
                  </a:lnTo>
                  <a:lnTo>
                    <a:pt x="15" y="2"/>
                  </a:lnTo>
                  <a:lnTo>
                    <a:pt x="16" y="1"/>
                  </a:lnTo>
                  <a:lnTo>
                    <a:pt x="23" y="1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1" y="1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rgbClr val="B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93" name="Freeform 70"/>
            <p:cNvSpPr>
              <a:spLocks/>
            </p:cNvSpPr>
            <p:nvPr/>
          </p:nvSpPr>
          <p:spPr bwMode="auto">
            <a:xfrm>
              <a:off x="4209" y="3245"/>
              <a:ext cx="5" cy="12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5" y="5"/>
                </a:cxn>
                <a:cxn ang="0">
                  <a:pos x="4" y="8"/>
                </a:cxn>
                <a:cxn ang="0">
                  <a:pos x="2" y="9"/>
                </a:cxn>
                <a:cxn ang="0">
                  <a:pos x="2" y="12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5" y="1"/>
                </a:cxn>
                <a:cxn ang="0">
                  <a:pos x="5" y="3"/>
                </a:cxn>
              </a:cxnLst>
              <a:rect l="0" t="0" r="r" b="b"/>
              <a:pathLst>
                <a:path w="5" h="12">
                  <a:moveTo>
                    <a:pt x="5" y="3"/>
                  </a:moveTo>
                  <a:lnTo>
                    <a:pt x="5" y="5"/>
                  </a:lnTo>
                  <a:lnTo>
                    <a:pt x="4" y="8"/>
                  </a:lnTo>
                  <a:lnTo>
                    <a:pt x="2" y="9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4" y="0"/>
                  </a:lnTo>
                  <a:lnTo>
                    <a:pt x="5" y="1"/>
                  </a:lnTo>
                  <a:lnTo>
                    <a:pt x="5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94" name="Freeform 71"/>
            <p:cNvSpPr>
              <a:spLocks/>
            </p:cNvSpPr>
            <p:nvPr/>
          </p:nvSpPr>
          <p:spPr bwMode="auto">
            <a:xfrm>
              <a:off x="4207" y="3272"/>
              <a:ext cx="11" cy="7"/>
            </a:xfrm>
            <a:custGeom>
              <a:avLst/>
              <a:gdLst/>
              <a:ahLst/>
              <a:cxnLst>
                <a:cxn ang="0">
                  <a:pos x="11" y="3"/>
                </a:cxn>
                <a:cxn ang="0">
                  <a:pos x="11" y="5"/>
                </a:cxn>
                <a:cxn ang="0">
                  <a:pos x="10" y="7"/>
                </a:cxn>
                <a:cxn ang="0">
                  <a:pos x="8" y="7"/>
                </a:cxn>
                <a:cxn ang="0">
                  <a:pos x="6" y="5"/>
                </a:cxn>
                <a:cxn ang="0">
                  <a:pos x="0" y="5"/>
                </a:cxn>
                <a:cxn ang="0">
                  <a:pos x="0" y="1"/>
                </a:cxn>
                <a:cxn ang="0">
                  <a:pos x="2" y="1"/>
                </a:cxn>
                <a:cxn ang="0">
                  <a:pos x="4" y="0"/>
                </a:cxn>
                <a:cxn ang="0">
                  <a:pos x="10" y="0"/>
                </a:cxn>
                <a:cxn ang="0">
                  <a:pos x="11" y="1"/>
                </a:cxn>
                <a:cxn ang="0">
                  <a:pos x="11" y="3"/>
                </a:cxn>
              </a:cxnLst>
              <a:rect l="0" t="0" r="r" b="b"/>
              <a:pathLst>
                <a:path w="11" h="7">
                  <a:moveTo>
                    <a:pt x="11" y="3"/>
                  </a:moveTo>
                  <a:lnTo>
                    <a:pt x="11" y="5"/>
                  </a:lnTo>
                  <a:lnTo>
                    <a:pt x="10" y="7"/>
                  </a:lnTo>
                  <a:lnTo>
                    <a:pt x="8" y="7"/>
                  </a:lnTo>
                  <a:lnTo>
                    <a:pt x="6" y="5"/>
                  </a:lnTo>
                  <a:lnTo>
                    <a:pt x="0" y="5"/>
                  </a:lnTo>
                  <a:lnTo>
                    <a:pt x="0" y="1"/>
                  </a:lnTo>
                  <a:lnTo>
                    <a:pt x="2" y="1"/>
                  </a:lnTo>
                  <a:lnTo>
                    <a:pt x="4" y="0"/>
                  </a:lnTo>
                  <a:lnTo>
                    <a:pt x="10" y="0"/>
                  </a:lnTo>
                  <a:lnTo>
                    <a:pt x="11" y="1"/>
                  </a:lnTo>
                  <a:lnTo>
                    <a:pt x="11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95" name="Freeform 72"/>
            <p:cNvSpPr>
              <a:spLocks/>
            </p:cNvSpPr>
            <p:nvPr/>
          </p:nvSpPr>
          <p:spPr bwMode="auto">
            <a:xfrm>
              <a:off x="4248" y="3281"/>
              <a:ext cx="9" cy="10"/>
            </a:xfrm>
            <a:custGeom>
              <a:avLst/>
              <a:gdLst/>
              <a:ahLst/>
              <a:cxnLst>
                <a:cxn ang="0">
                  <a:pos x="9" y="6"/>
                </a:cxn>
                <a:cxn ang="0">
                  <a:pos x="9" y="7"/>
                </a:cxn>
                <a:cxn ang="0">
                  <a:pos x="8" y="8"/>
                </a:cxn>
                <a:cxn ang="0">
                  <a:pos x="6" y="8"/>
                </a:cxn>
                <a:cxn ang="0">
                  <a:pos x="5" y="10"/>
                </a:cxn>
                <a:cxn ang="0">
                  <a:pos x="4" y="10"/>
                </a:cxn>
                <a:cxn ang="0">
                  <a:pos x="2" y="8"/>
                </a:cxn>
                <a:cxn ang="0">
                  <a:pos x="1" y="8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5" y="2"/>
                </a:cxn>
                <a:cxn ang="0">
                  <a:pos x="6" y="2"/>
                </a:cxn>
                <a:cxn ang="0">
                  <a:pos x="9" y="4"/>
                </a:cxn>
                <a:cxn ang="0">
                  <a:pos x="9" y="6"/>
                </a:cxn>
              </a:cxnLst>
              <a:rect l="0" t="0" r="r" b="b"/>
              <a:pathLst>
                <a:path w="9" h="10">
                  <a:moveTo>
                    <a:pt x="9" y="6"/>
                  </a:moveTo>
                  <a:lnTo>
                    <a:pt x="9" y="7"/>
                  </a:lnTo>
                  <a:lnTo>
                    <a:pt x="8" y="8"/>
                  </a:lnTo>
                  <a:lnTo>
                    <a:pt x="6" y="8"/>
                  </a:lnTo>
                  <a:lnTo>
                    <a:pt x="5" y="10"/>
                  </a:lnTo>
                  <a:lnTo>
                    <a:pt x="4" y="10"/>
                  </a:lnTo>
                  <a:lnTo>
                    <a:pt x="2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3"/>
                  </a:lnTo>
                  <a:lnTo>
                    <a:pt x="1" y="2"/>
                  </a:lnTo>
                  <a:lnTo>
                    <a:pt x="2" y="2"/>
                  </a:lnTo>
                  <a:lnTo>
                    <a:pt x="4" y="0"/>
                  </a:lnTo>
                  <a:lnTo>
                    <a:pt x="5" y="2"/>
                  </a:lnTo>
                  <a:lnTo>
                    <a:pt x="6" y="2"/>
                  </a:lnTo>
                  <a:lnTo>
                    <a:pt x="9" y="4"/>
                  </a:lnTo>
                  <a:lnTo>
                    <a:pt x="9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96" name="Freeform 73"/>
            <p:cNvSpPr>
              <a:spLocks/>
            </p:cNvSpPr>
            <p:nvPr/>
          </p:nvSpPr>
          <p:spPr bwMode="auto">
            <a:xfrm>
              <a:off x="4353" y="3287"/>
              <a:ext cx="8" cy="8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8" y="6"/>
                </a:cxn>
                <a:cxn ang="0">
                  <a:pos x="7" y="6"/>
                </a:cxn>
                <a:cxn ang="0">
                  <a:pos x="5" y="8"/>
                </a:cxn>
                <a:cxn ang="0">
                  <a:pos x="1" y="8"/>
                </a:cxn>
                <a:cxn ang="0">
                  <a:pos x="1" y="4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3" y="0"/>
                </a:cxn>
                <a:cxn ang="0">
                  <a:pos x="5" y="0"/>
                </a:cxn>
                <a:cxn ang="0">
                  <a:pos x="7" y="1"/>
                </a:cxn>
                <a:cxn ang="0">
                  <a:pos x="8" y="1"/>
                </a:cxn>
              </a:cxnLst>
              <a:rect l="0" t="0" r="r" b="b"/>
              <a:pathLst>
                <a:path w="8" h="8">
                  <a:moveTo>
                    <a:pt x="8" y="1"/>
                  </a:moveTo>
                  <a:lnTo>
                    <a:pt x="8" y="6"/>
                  </a:lnTo>
                  <a:lnTo>
                    <a:pt x="7" y="6"/>
                  </a:lnTo>
                  <a:lnTo>
                    <a:pt x="5" y="8"/>
                  </a:lnTo>
                  <a:lnTo>
                    <a:pt x="1" y="8"/>
                  </a:lnTo>
                  <a:lnTo>
                    <a:pt x="1" y="4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1"/>
                  </a:lnTo>
                  <a:lnTo>
                    <a:pt x="3" y="0"/>
                  </a:lnTo>
                  <a:lnTo>
                    <a:pt x="5" y="0"/>
                  </a:lnTo>
                  <a:lnTo>
                    <a:pt x="7" y="1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391" y="3288"/>
              <a:ext cx="8" cy="8"/>
            </a:xfrm>
            <a:custGeom>
              <a:avLst/>
              <a:gdLst/>
              <a:ahLst/>
              <a:cxnLst>
                <a:cxn ang="0">
                  <a:pos x="8" y="3"/>
                </a:cxn>
                <a:cxn ang="0">
                  <a:pos x="8" y="4"/>
                </a:cxn>
                <a:cxn ang="0">
                  <a:pos x="5" y="7"/>
                </a:cxn>
                <a:cxn ang="0">
                  <a:pos x="5" y="8"/>
                </a:cxn>
                <a:cxn ang="0">
                  <a:pos x="3" y="7"/>
                </a:cxn>
                <a:cxn ang="0">
                  <a:pos x="0" y="4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7" y="0"/>
                </a:cxn>
                <a:cxn ang="0">
                  <a:pos x="8" y="1"/>
                </a:cxn>
                <a:cxn ang="0">
                  <a:pos x="8" y="3"/>
                </a:cxn>
              </a:cxnLst>
              <a:rect l="0" t="0" r="r" b="b"/>
              <a:pathLst>
                <a:path w="8" h="8">
                  <a:moveTo>
                    <a:pt x="8" y="3"/>
                  </a:moveTo>
                  <a:lnTo>
                    <a:pt x="8" y="4"/>
                  </a:lnTo>
                  <a:lnTo>
                    <a:pt x="5" y="7"/>
                  </a:lnTo>
                  <a:lnTo>
                    <a:pt x="5" y="8"/>
                  </a:lnTo>
                  <a:lnTo>
                    <a:pt x="3" y="7"/>
                  </a:lnTo>
                  <a:lnTo>
                    <a:pt x="0" y="4"/>
                  </a:lnTo>
                  <a:lnTo>
                    <a:pt x="0" y="1"/>
                  </a:lnTo>
                  <a:lnTo>
                    <a:pt x="1" y="0"/>
                  </a:lnTo>
                  <a:lnTo>
                    <a:pt x="7" y="0"/>
                  </a:lnTo>
                  <a:lnTo>
                    <a:pt x="8" y="1"/>
                  </a:lnTo>
                  <a:lnTo>
                    <a:pt x="8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</p:grpSp>
      <p:sp>
        <p:nvSpPr>
          <p:cNvPr id="100" name="Line 93"/>
          <p:cNvSpPr>
            <a:spLocks noChangeShapeType="1"/>
          </p:cNvSpPr>
          <p:nvPr/>
        </p:nvSpPr>
        <p:spPr bwMode="auto">
          <a:xfrm flipH="1" flipV="1">
            <a:off x="2843808" y="3933056"/>
            <a:ext cx="1074415" cy="792088"/>
          </a:xfrm>
          <a:prstGeom prst="line">
            <a:avLst/>
          </a:prstGeom>
          <a:noFill/>
          <a:ln w="63500">
            <a:solidFill>
              <a:srgbClr val="800000"/>
            </a:solidFill>
            <a:round/>
            <a:headEnd type="triangle" w="sm" len="med"/>
            <a:tailEnd type="triangle" w="sm" len="med"/>
          </a:ln>
        </p:spPr>
        <p:txBody>
          <a:bodyPr/>
          <a:lstStyle/>
          <a:p>
            <a:endParaRPr lang="sv-SE"/>
          </a:p>
        </p:txBody>
      </p:sp>
      <p:sp>
        <p:nvSpPr>
          <p:cNvPr id="103" name="Rektangel 102"/>
          <p:cNvSpPr/>
          <p:nvPr/>
        </p:nvSpPr>
        <p:spPr>
          <a:xfrm>
            <a:off x="2627784" y="4797152"/>
            <a:ext cx="1997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b="0" dirty="0" smtClean="0">
                <a:solidFill>
                  <a:srgbClr val="C00000"/>
                </a:solidFill>
                <a:latin typeface="Verdana" pitchFamily="34" charset="0"/>
              </a:rPr>
              <a:t>Meddelandeutväxling</a:t>
            </a:r>
          </a:p>
          <a:p>
            <a:pPr>
              <a:buFont typeface="Arial" charset="0"/>
              <a:buChar char="•"/>
            </a:pPr>
            <a:r>
              <a:rPr lang="sv-SE" sz="1200" b="0" dirty="0" smtClean="0">
                <a:solidFill>
                  <a:srgbClr val="C00000"/>
                </a:solidFill>
                <a:latin typeface="Verdana" pitchFamily="34" charset="0"/>
              </a:rPr>
              <a:t> leveransplan</a:t>
            </a:r>
          </a:p>
          <a:p>
            <a:pPr>
              <a:buFont typeface="Arial" charset="0"/>
              <a:buChar char="•"/>
            </a:pPr>
            <a:r>
              <a:rPr lang="sv-SE" sz="1200" b="0" dirty="0" smtClean="0">
                <a:solidFill>
                  <a:srgbClr val="C00000"/>
                </a:solidFill>
                <a:latin typeface="Verdana" pitchFamily="34" charset="0"/>
              </a:rPr>
              <a:t> avrop</a:t>
            </a:r>
          </a:p>
          <a:p>
            <a:pPr>
              <a:buFont typeface="Arial" charset="0"/>
              <a:buChar char="•"/>
            </a:pPr>
            <a:r>
              <a:rPr lang="sv-SE" sz="1200" b="0" dirty="0" smtClean="0">
                <a:solidFill>
                  <a:srgbClr val="C00000"/>
                </a:solidFill>
                <a:latin typeface="Verdana" pitchFamily="34" charset="0"/>
              </a:rPr>
              <a:t> avropsbekräftelse</a:t>
            </a:r>
          </a:p>
        </p:txBody>
      </p:sp>
      <p:sp>
        <p:nvSpPr>
          <p:cNvPr id="102" name="Platshållare för bildnummer 1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F64A7-CB9E-4D9A-A360-3267D160C419}" type="slidenum">
              <a:rPr lang="sv-SE" smtClean="0"/>
              <a:pPr>
                <a:defRPr/>
              </a:pPr>
              <a:t>20</a:t>
            </a:fld>
            <a:endParaRPr lang="sv-SE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99" grpId="0" animBg="1"/>
      <p:bldP spid="101" grpId="0"/>
      <p:bldP spid="115" grpId="0"/>
      <p:bldP spid="116" grpId="0"/>
      <p:bldP spid="52" grpId="0"/>
      <p:bldP spid="53" grpId="0"/>
      <p:bldP spid="10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Delprocess: Avropsprocessen, leverans- och packplanering</a:t>
            </a:r>
            <a:endParaRPr lang="sv-SE" i="1" dirty="0" smtClean="0">
              <a:solidFill>
                <a:srgbClr val="FF0000"/>
              </a:solidFill>
            </a:endParaRPr>
          </a:p>
        </p:txBody>
      </p:sp>
      <p:sp>
        <p:nvSpPr>
          <p:cNvPr id="79" name="Rectangle 90"/>
          <p:cNvSpPr/>
          <p:nvPr/>
        </p:nvSpPr>
        <p:spPr bwMode="auto">
          <a:xfrm>
            <a:off x="395288" y="1484312"/>
            <a:ext cx="8389937" cy="2232720"/>
          </a:xfrm>
          <a:prstGeom prst="rect">
            <a:avLst/>
          </a:prstGeom>
          <a:noFill/>
          <a:ln w="127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36000" tIns="36000" rIns="72000"/>
          <a:lstStyle/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Entreprenör</a:t>
            </a: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80" name="Rectangle 90"/>
          <p:cNvSpPr/>
          <p:nvPr/>
        </p:nvSpPr>
        <p:spPr bwMode="auto">
          <a:xfrm>
            <a:off x="395288" y="3861048"/>
            <a:ext cx="8389937" cy="1944216"/>
          </a:xfrm>
          <a:prstGeom prst="rect">
            <a:avLst/>
          </a:prstGeom>
          <a:noFill/>
          <a:ln w="127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36000" tIns="36000" rIns="72000"/>
          <a:lstStyle/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Leverantör</a:t>
            </a: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5" name="Line Callout 1 (Accent Bar) 19"/>
          <p:cNvSpPr/>
          <p:nvPr/>
        </p:nvSpPr>
        <p:spPr bwMode="auto">
          <a:xfrm>
            <a:off x="467544" y="2420888"/>
            <a:ext cx="720725" cy="419645"/>
          </a:xfrm>
          <a:prstGeom prst="accentCallout1">
            <a:avLst>
              <a:gd name="adj1" fmla="val 26008"/>
              <a:gd name="adj2" fmla="val 99975"/>
              <a:gd name="adj3" fmla="val 28309"/>
              <a:gd name="adj4" fmla="val 118643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lIns="36000" tIns="0" rIns="36000" bIns="0"/>
          <a:lstStyle/>
          <a:p>
            <a:pPr marL="85725" indent="-85725" eaLnBrk="0" hangingPunct="0">
              <a:lnSpc>
                <a:spcPts val="9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sv-SE" sz="1000" b="0" dirty="0" smtClean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 marL="85725" indent="-85725" eaLnBrk="0" hangingPunct="0">
              <a:lnSpc>
                <a:spcPts val="9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sv-SE" sz="1000" b="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DP Inköp</a:t>
            </a:r>
            <a:endParaRPr lang="sv-SE" sz="1000" b="0" dirty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 marL="85725" indent="-85725" algn="ctr" eaLnBrk="0" hangingPunct="0">
              <a:lnSpc>
                <a:spcPts val="9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sv-SE" sz="1000" b="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cxnSp>
        <p:nvCxnSpPr>
          <p:cNvPr id="16" name="Elbow Connector 2"/>
          <p:cNvCxnSpPr>
            <a:stCxn id="66" idx="3"/>
            <a:endCxn id="21" idx="1"/>
          </p:cNvCxnSpPr>
          <p:nvPr/>
        </p:nvCxnSpPr>
        <p:spPr>
          <a:xfrm>
            <a:off x="2831182" y="2196180"/>
            <a:ext cx="732706" cy="11941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Isosceles Triangle 42"/>
          <p:cNvSpPr/>
          <p:nvPr/>
        </p:nvSpPr>
        <p:spPr>
          <a:xfrm rot="5400000">
            <a:off x="1317353" y="2507183"/>
            <a:ext cx="261937" cy="233363"/>
          </a:xfrm>
          <a:prstGeom prst="triangl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endParaRPr lang="sv-SE">
              <a:ln>
                <a:solidFill>
                  <a:srgbClr val="FF0000"/>
                </a:solidFill>
              </a:ln>
            </a:endParaRPr>
          </a:p>
        </p:txBody>
      </p:sp>
      <p:grpSp>
        <p:nvGrpSpPr>
          <p:cNvPr id="2" name="Group 38"/>
          <p:cNvGrpSpPr/>
          <p:nvPr/>
        </p:nvGrpSpPr>
        <p:grpSpPr>
          <a:xfrm>
            <a:off x="3563888" y="1916831"/>
            <a:ext cx="779484" cy="707033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20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21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2 Skicka </a:t>
              </a:r>
              <a:r>
                <a:rPr lang="sv-SE" sz="1000" dirty="0" smtClean="0">
                  <a:cs typeface="+mn-cs"/>
                </a:rPr>
                <a:t>leverans- plan</a:t>
              </a:r>
              <a:endParaRPr lang="sv-SE" sz="1000" dirty="0">
                <a:cs typeface="+mn-cs"/>
              </a:endParaRPr>
            </a:p>
          </p:txBody>
        </p:sp>
      </p:grpSp>
      <p:sp>
        <p:nvSpPr>
          <p:cNvPr id="56338" name="TextBox 73"/>
          <p:cNvSpPr txBox="1">
            <a:spLocks noChangeArrowheads="1"/>
          </p:cNvSpPr>
          <p:nvPr/>
        </p:nvSpPr>
        <p:spPr bwMode="auto">
          <a:xfrm>
            <a:off x="7308304" y="2533477"/>
            <a:ext cx="6477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/>
              <a:t>Till </a:t>
            </a:r>
            <a:r>
              <a:rPr lang="sv-SE" sz="1000" b="0" dirty="0" smtClean="0"/>
              <a:t>DP Avrop</a:t>
            </a:r>
            <a:endParaRPr lang="sv-SE" sz="1000" b="0" dirty="0"/>
          </a:p>
        </p:txBody>
      </p:sp>
      <p:sp>
        <p:nvSpPr>
          <p:cNvPr id="67" name="Pentagon 126"/>
          <p:cNvSpPr/>
          <p:nvPr/>
        </p:nvSpPr>
        <p:spPr>
          <a:xfrm>
            <a:off x="7092280" y="2492896"/>
            <a:ext cx="315912" cy="425450"/>
          </a:xfrm>
          <a:prstGeom prst="homePlat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cxnSp>
        <p:nvCxnSpPr>
          <p:cNvPr id="72" name="Elbow Connector 2"/>
          <p:cNvCxnSpPr>
            <a:stCxn id="21" idx="2"/>
            <a:endCxn id="43" idx="0"/>
          </p:cNvCxnSpPr>
          <p:nvPr/>
        </p:nvCxnSpPr>
        <p:spPr>
          <a:xfrm rot="16200000" flipH="1">
            <a:off x="3093118" y="3484364"/>
            <a:ext cx="1727324" cy="632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2"/>
          <p:cNvCxnSpPr>
            <a:stCxn id="17" idx="0"/>
            <a:endCxn id="66" idx="1"/>
          </p:cNvCxnSpPr>
          <p:nvPr/>
        </p:nvCxnSpPr>
        <p:spPr>
          <a:xfrm flipV="1">
            <a:off x="1565003" y="2196180"/>
            <a:ext cx="486717" cy="42768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3"/>
          <p:cNvGrpSpPr/>
          <p:nvPr/>
        </p:nvGrpSpPr>
        <p:grpSpPr>
          <a:xfrm>
            <a:off x="2051720" y="1916832"/>
            <a:ext cx="779482" cy="495299"/>
            <a:chOff x="2125650" y="1736726"/>
            <a:chExt cx="677876" cy="357186"/>
          </a:xfrm>
          <a:solidFill>
            <a:srgbClr val="FFFF00"/>
          </a:solidFill>
        </p:grpSpPr>
        <p:sp>
          <p:nvSpPr>
            <p:cNvPr id="65" name="Rectangle 46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66" name="Rectangle 47"/>
            <p:cNvSpPr/>
            <p:nvPr/>
          </p:nvSpPr>
          <p:spPr bwMode="auto">
            <a:xfrm>
              <a:off x="2125650" y="1782445"/>
              <a:ext cx="677859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marL="93663" indent="-93663"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1. Planera leverans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grpSp>
        <p:nvGrpSpPr>
          <p:cNvPr id="7" name="Group 3"/>
          <p:cNvGrpSpPr/>
          <p:nvPr/>
        </p:nvGrpSpPr>
        <p:grpSpPr>
          <a:xfrm>
            <a:off x="6372200" y="4373861"/>
            <a:ext cx="779481" cy="495299"/>
            <a:chOff x="2125650" y="1736726"/>
            <a:chExt cx="677875" cy="357186"/>
          </a:xfrm>
          <a:solidFill>
            <a:srgbClr val="FFFF00"/>
          </a:solidFill>
        </p:grpSpPr>
        <p:sp>
          <p:nvSpPr>
            <p:cNvPr id="89" name="Rectangle 46"/>
            <p:cNvSpPr/>
            <p:nvPr/>
          </p:nvSpPr>
          <p:spPr bwMode="auto">
            <a:xfrm>
              <a:off x="2125662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90" name="Rectangle 47"/>
            <p:cNvSpPr/>
            <p:nvPr/>
          </p:nvSpPr>
          <p:spPr bwMode="auto">
            <a:xfrm>
              <a:off x="2125650" y="1782445"/>
              <a:ext cx="677859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marL="93663" indent="-93663" algn="ctr" eaLnBrk="0" hangingPunct="0">
                <a:spcBef>
                  <a:spcPts val="0"/>
                </a:spcBef>
                <a:defRPr/>
              </a:pPr>
              <a:r>
                <a:rPr lang="sv-SE" sz="1000" dirty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5</a:t>
              </a: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. Upp-datera plan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sp>
        <p:nvSpPr>
          <p:cNvPr id="99" name="TextBox 77"/>
          <p:cNvSpPr txBox="1">
            <a:spLocks noChangeArrowheads="1"/>
          </p:cNvSpPr>
          <p:nvPr/>
        </p:nvSpPr>
        <p:spPr bwMode="auto">
          <a:xfrm>
            <a:off x="5436096" y="2060848"/>
            <a:ext cx="404812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Nej</a:t>
            </a:r>
          </a:p>
        </p:txBody>
      </p:sp>
      <p:sp>
        <p:nvSpPr>
          <p:cNvPr id="100" name="Flowchart: Decision 72"/>
          <p:cNvSpPr>
            <a:spLocks noChangeArrowheads="1"/>
          </p:cNvSpPr>
          <p:nvPr/>
        </p:nvSpPr>
        <p:spPr bwMode="auto">
          <a:xfrm>
            <a:off x="5004048" y="2060848"/>
            <a:ext cx="447675" cy="266700"/>
          </a:xfrm>
          <a:prstGeom prst="flowChartDecision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ts val="900"/>
              </a:lnSpc>
              <a:spcBef>
                <a:spcPct val="50000"/>
              </a:spcBef>
              <a:defRPr/>
            </a:pPr>
            <a:endParaRPr lang="sv-SE" sz="800" dirty="0">
              <a:latin typeface="+mn-lt"/>
              <a:cs typeface="+mn-cs"/>
            </a:endParaRPr>
          </a:p>
        </p:txBody>
      </p:sp>
      <p:sp>
        <p:nvSpPr>
          <p:cNvPr id="101" name="TextBox 73"/>
          <p:cNvSpPr txBox="1">
            <a:spLocks noChangeArrowheads="1"/>
          </p:cNvSpPr>
          <p:nvPr/>
        </p:nvSpPr>
        <p:spPr bwMode="auto">
          <a:xfrm>
            <a:off x="4639196" y="2303491"/>
            <a:ext cx="5038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 smtClean="0"/>
              <a:t>Ändrad plan?</a:t>
            </a:r>
            <a:endParaRPr lang="sv-SE" sz="1000" b="0" dirty="0"/>
          </a:p>
        </p:txBody>
      </p:sp>
      <p:cxnSp>
        <p:nvCxnSpPr>
          <p:cNvPr id="102" name="Elbow Connector 74"/>
          <p:cNvCxnSpPr>
            <a:stCxn id="21" idx="3"/>
            <a:endCxn id="100" idx="1"/>
          </p:cNvCxnSpPr>
          <p:nvPr/>
        </p:nvCxnSpPr>
        <p:spPr>
          <a:xfrm flipV="1">
            <a:off x="4343350" y="2194198"/>
            <a:ext cx="660698" cy="12139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77"/>
          <p:cNvSpPr txBox="1">
            <a:spLocks noChangeArrowheads="1"/>
          </p:cNvSpPr>
          <p:nvPr/>
        </p:nvSpPr>
        <p:spPr bwMode="auto">
          <a:xfrm>
            <a:off x="4932040" y="1772816"/>
            <a:ext cx="404813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Ja</a:t>
            </a:r>
          </a:p>
        </p:txBody>
      </p:sp>
      <p:cxnSp>
        <p:nvCxnSpPr>
          <p:cNvPr id="107" name="Elbow Connector 2"/>
          <p:cNvCxnSpPr>
            <a:stCxn id="100" idx="3"/>
            <a:endCxn id="67" idx="1"/>
          </p:cNvCxnSpPr>
          <p:nvPr/>
        </p:nvCxnSpPr>
        <p:spPr>
          <a:xfrm>
            <a:off x="5451723" y="2194198"/>
            <a:ext cx="1640557" cy="51142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2"/>
          <p:cNvCxnSpPr>
            <a:stCxn id="44" idx="3"/>
            <a:endCxn id="53" idx="1"/>
          </p:cNvCxnSpPr>
          <p:nvPr/>
        </p:nvCxnSpPr>
        <p:spPr>
          <a:xfrm flipV="1">
            <a:off x="4427958" y="4547790"/>
            <a:ext cx="920503" cy="8274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lowchart: Decision 72"/>
          <p:cNvSpPr>
            <a:spLocks noChangeArrowheads="1"/>
          </p:cNvSpPr>
          <p:nvPr/>
        </p:nvSpPr>
        <p:spPr bwMode="auto">
          <a:xfrm>
            <a:off x="5348461" y="4414440"/>
            <a:ext cx="447675" cy="266700"/>
          </a:xfrm>
          <a:prstGeom prst="flowChartDecision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ts val="900"/>
              </a:lnSpc>
              <a:spcBef>
                <a:spcPct val="50000"/>
              </a:spcBef>
              <a:defRPr/>
            </a:pPr>
            <a:endParaRPr lang="sv-SE" sz="800" dirty="0">
              <a:latin typeface="+mn-lt"/>
              <a:cs typeface="+mn-cs"/>
            </a:endParaRPr>
          </a:p>
        </p:txBody>
      </p:sp>
      <p:sp>
        <p:nvSpPr>
          <p:cNvPr id="56" name="TextBox 73"/>
          <p:cNvSpPr txBox="1">
            <a:spLocks noChangeArrowheads="1"/>
          </p:cNvSpPr>
          <p:nvPr/>
        </p:nvSpPr>
        <p:spPr bwMode="auto">
          <a:xfrm>
            <a:off x="4924483" y="4654384"/>
            <a:ext cx="68257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 err="1" smtClean="0"/>
              <a:t>Accep-teras</a:t>
            </a:r>
            <a:r>
              <a:rPr lang="sv-SE" sz="1000" b="0" dirty="0" smtClean="0"/>
              <a:t>?</a:t>
            </a:r>
            <a:endParaRPr lang="sv-SE" sz="1000" b="0" dirty="0"/>
          </a:p>
        </p:txBody>
      </p:sp>
      <p:cxnSp>
        <p:nvCxnSpPr>
          <p:cNvPr id="58" name="Elbow Connector 2"/>
          <p:cNvCxnSpPr>
            <a:stCxn id="53" idx="2"/>
            <a:endCxn id="66" idx="2"/>
          </p:cNvCxnSpPr>
          <p:nvPr/>
        </p:nvCxnSpPr>
        <p:spPr>
          <a:xfrm rot="5400000" flipH="1">
            <a:off x="2872370" y="1981212"/>
            <a:ext cx="2269009" cy="3130848"/>
          </a:xfrm>
          <a:prstGeom prst="bentConnector3">
            <a:avLst>
              <a:gd name="adj1" fmla="val -37072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2"/>
          <p:cNvCxnSpPr>
            <a:stCxn id="53" idx="3"/>
            <a:endCxn id="90" idx="1"/>
          </p:cNvCxnSpPr>
          <p:nvPr/>
        </p:nvCxnSpPr>
        <p:spPr>
          <a:xfrm>
            <a:off x="5796136" y="4547790"/>
            <a:ext cx="576064" cy="10541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77"/>
          <p:cNvSpPr txBox="1">
            <a:spLocks noChangeArrowheads="1"/>
          </p:cNvSpPr>
          <p:nvPr/>
        </p:nvSpPr>
        <p:spPr bwMode="auto">
          <a:xfrm>
            <a:off x="5508104" y="4725144"/>
            <a:ext cx="404812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Nej</a:t>
            </a:r>
          </a:p>
        </p:txBody>
      </p:sp>
      <p:sp>
        <p:nvSpPr>
          <p:cNvPr id="40" name="TextBox 77"/>
          <p:cNvSpPr txBox="1">
            <a:spLocks noChangeArrowheads="1"/>
          </p:cNvSpPr>
          <p:nvPr/>
        </p:nvSpPr>
        <p:spPr bwMode="auto">
          <a:xfrm>
            <a:off x="5751363" y="4404156"/>
            <a:ext cx="404813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Ja</a:t>
            </a:r>
          </a:p>
        </p:txBody>
      </p:sp>
      <p:cxnSp>
        <p:nvCxnSpPr>
          <p:cNvPr id="52" name="Elbow Connector 2"/>
          <p:cNvCxnSpPr>
            <a:stCxn id="100" idx="0"/>
            <a:endCxn id="65" idx="0"/>
          </p:cNvCxnSpPr>
          <p:nvPr/>
        </p:nvCxnSpPr>
        <p:spPr>
          <a:xfrm rot="16200000" flipV="1">
            <a:off x="3762670" y="595631"/>
            <a:ext cx="144016" cy="2786417"/>
          </a:xfrm>
          <a:prstGeom prst="bentConnector3">
            <a:avLst>
              <a:gd name="adj1" fmla="val 258732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Platshållare för bildnumm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F64A7-CB9E-4D9A-A360-3267D160C419}" type="slidenum">
              <a:rPr lang="sv-SE" smtClean="0"/>
              <a:pPr>
                <a:defRPr/>
              </a:pPr>
              <a:t>21</a:t>
            </a:fld>
            <a:endParaRPr lang="sv-SE"/>
          </a:p>
        </p:txBody>
      </p:sp>
      <p:grpSp>
        <p:nvGrpSpPr>
          <p:cNvPr id="42" name="Group 38"/>
          <p:cNvGrpSpPr/>
          <p:nvPr/>
        </p:nvGrpSpPr>
        <p:grpSpPr>
          <a:xfrm>
            <a:off x="3491880" y="4351188"/>
            <a:ext cx="93610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43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44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4</a:t>
              </a: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. Granska leveransplan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51" name="Elbow Connector 2"/>
          <p:cNvCxnSpPr>
            <a:stCxn id="89" idx="0"/>
            <a:endCxn id="100" idx="2"/>
          </p:cNvCxnSpPr>
          <p:nvPr/>
        </p:nvCxnSpPr>
        <p:spPr>
          <a:xfrm rot="16200000" flipV="1">
            <a:off x="4971761" y="2583674"/>
            <a:ext cx="2046313" cy="1534062"/>
          </a:xfrm>
          <a:prstGeom prst="bentConnector3">
            <a:avLst>
              <a:gd name="adj1" fmla="val 53904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323850" y="549275"/>
            <a:ext cx="7224713" cy="492125"/>
          </a:xfrm>
        </p:spPr>
        <p:txBody>
          <a:bodyPr/>
          <a:lstStyle/>
          <a:p>
            <a:pPr eaLnBrk="1" hangingPunct="1"/>
            <a:r>
              <a:rPr lang="sv-SE" dirty="0" smtClean="0"/>
              <a:t>Beskrivning av delprocess avrop med leverans- och packplanering</a:t>
            </a:r>
          </a:p>
        </p:txBody>
      </p:sp>
      <p:graphicFrame>
        <p:nvGraphicFramePr>
          <p:cNvPr id="60499" name="Group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234551"/>
              </p:ext>
            </p:extLst>
          </p:nvPr>
        </p:nvGraphicFramePr>
        <p:xfrm>
          <a:off x="467544" y="1412776"/>
          <a:ext cx="7934325" cy="4573417"/>
        </p:xfrm>
        <a:graphic>
          <a:graphicData uri="http://schemas.openxmlformats.org/drawingml/2006/table">
            <a:tbl>
              <a:tblPr/>
              <a:tblGrid>
                <a:gridCol w="1335087"/>
                <a:gridCol w="1038225"/>
                <a:gridCol w="1282700"/>
                <a:gridCol w="1757363"/>
                <a:gridCol w="2520950"/>
              </a:tblGrid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Steg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Ansvarig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Input (viktigaste)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Output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Kommentar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Planera leverans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Entreprenör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Avtal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Byggplan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Artikeldata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Leverans- och packplan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Definiera och tidssätta leveransdelar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Definiera packinstruktioner/leveransdel</a:t>
                      </a:r>
                      <a:endParaRPr kumimoji="0" lang="sv-SE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Uppdatera planen löpande, inkl </a:t>
                      </a:r>
                      <a:r>
                        <a:rPr kumimoji="0" lang="sv-SE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versionsnr</a:t>
                      </a:r>
                      <a:endParaRPr kumimoji="0" lang="sv-SE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Parterna överenskommer om frekvens (periodicitet), horisont (framförhållning) och eventuell frystid för leveransplan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Skicka leverans- och packplan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Entreprenör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Leverans- och packplan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Skickad leveransplan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Skapas per projekt och leverantör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Plan över kommande leveranser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Avrop sker i senare skede inom ramen för leveransplan och överenskomna frystider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Leveransplanen uppdateras efter avrop så att avropade kvantiteter tas bort ur planen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Avrop kan i entreprenörens system skapas automatsikt vid frystid för att minimera manuell hantering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Leveransplanen uppdateras löpande vid behov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Granska leveransplan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Mottagen leveransplan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Accepterad eller avvisad plan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Leverantören granskar att planen kan uppfyllas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Svar skickas om accept eller avslag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Vid avslag får entreprenör justera planen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4. Uppdatera plan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Logistikplanering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Uppdaterat internt underlag för produktions- och logistikplanering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Skapar plan för tillverkning, bemanning, inköp och logistik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Vid behov uppdatera internt och mot egna leverantörer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Meddela kund vid avvikelse vilket leder till att kund uppdaterar sin plan och skickar en uppdatering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EF959-0213-4905-AFF9-D0BC00AA9C48}" type="slidenum">
              <a:rPr lang="sv-SE" smtClean="0"/>
              <a:pPr>
                <a:defRPr/>
              </a:pPr>
              <a:t>22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Delprocess: Avrop</a:t>
            </a:r>
            <a:endParaRPr lang="sv-SE" i="1" dirty="0" smtClean="0">
              <a:solidFill>
                <a:srgbClr val="FF0000"/>
              </a:solidFill>
            </a:endParaRPr>
          </a:p>
        </p:txBody>
      </p:sp>
      <p:sp>
        <p:nvSpPr>
          <p:cNvPr id="79" name="Rectangle 90"/>
          <p:cNvSpPr/>
          <p:nvPr/>
        </p:nvSpPr>
        <p:spPr bwMode="auto">
          <a:xfrm>
            <a:off x="395288" y="1268760"/>
            <a:ext cx="8389937" cy="2448272"/>
          </a:xfrm>
          <a:prstGeom prst="rect">
            <a:avLst/>
          </a:prstGeom>
          <a:noFill/>
          <a:ln w="127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36000" tIns="36000" rIns="72000"/>
          <a:lstStyle/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Entreprenör</a:t>
            </a: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80" name="Rectangle 90"/>
          <p:cNvSpPr/>
          <p:nvPr/>
        </p:nvSpPr>
        <p:spPr bwMode="auto">
          <a:xfrm>
            <a:off x="395288" y="3789040"/>
            <a:ext cx="8389937" cy="1656333"/>
          </a:xfrm>
          <a:prstGeom prst="rect">
            <a:avLst/>
          </a:prstGeom>
          <a:noFill/>
          <a:ln w="127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36000" tIns="36000" rIns="72000"/>
          <a:lstStyle/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Leverantör / 3PL</a:t>
            </a: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5" name="Line Callout 1 (Accent Bar) 19"/>
          <p:cNvSpPr/>
          <p:nvPr/>
        </p:nvSpPr>
        <p:spPr bwMode="auto">
          <a:xfrm>
            <a:off x="539552" y="1556792"/>
            <a:ext cx="720725" cy="563661"/>
          </a:xfrm>
          <a:prstGeom prst="accentCallout1">
            <a:avLst>
              <a:gd name="adj1" fmla="val 26008"/>
              <a:gd name="adj2" fmla="val 99975"/>
              <a:gd name="adj3" fmla="val 28309"/>
              <a:gd name="adj4" fmla="val 118643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lIns="36000" tIns="0" rIns="36000" bIns="0"/>
          <a:lstStyle/>
          <a:p>
            <a:pPr marL="85725" indent="-85725" eaLnBrk="0" hangingPunct="0">
              <a:lnSpc>
                <a:spcPts val="9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sv-SE" sz="1000" b="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DP Leverans- och pack-planering</a:t>
            </a:r>
            <a:endParaRPr lang="sv-SE" sz="1000" b="0" dirty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 marL="85725" indent="-85725" algn="ctr" eaLnBrk="0" hangingPunct="0">
              <a:lnSpc>
                <a:spcPts val="9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sv-SE" sz="1000" b="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cxnSp>
        <p:nvCxnSpPr>
          <p:cNvPr id="16" name="Elbow Connector 2"/>
          <p:cNvCxnSpPr>
            <a:stCxn id="52" idx="3"/>
          </p:cNvCxnSpPr>
          <p:nvPr/>
        </p:nvCxnSpPr>
        <p:spPr>
          <a:xfrm flipV="1">
            <a:off x="2427387" y="2276872"/>
            <a:ext cx="1712565" cy="493390"/>
          </a:xfrm>
          <a:prstGeom prst="bentConnector3">
            <a:avLst>
              <a:gd name="adj1" fmla="val 40151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Isosceles Triangle 42"/>
          <p:cNvSpPr/>
          <p:nvPr/>
        </p:nvSpPr>
        <p:spPr>
          <a:xfrm rot="5400000">
            <a:off x="1317353" y="1630684"/>
            <a:ext cx="261937" cy="233363"/>
          </a:xfrm>
          <a:prstGeom prst="triangl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endParaRPr lang="sv-SE">
              <a:ln>
                <a:solidFill>
                  <a:srgbClr val="FF0000"/>
                </a:solidFill>
              </a:ln>
            </a:endParaRPr>
          </a:p>
        </p:txBody>
      </p:sp>
      <p:grpSp>
        <p:nvGrpSpPr>
          <p:cNvPr id="2" name="Group 38"/>
          <p:cNvGrpSpPr/>
          <p:nvPr/>
        </p:nvGrpSpPr>
        <p:grpSpPr>
          <a:xfrm>
            <a:off x="3000428" y="2996952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20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cs typeface="+mn-cs"/>
              </a:endParaRPr>
            </a:p>
          </p:txBody>
        </p:sp>
        <p:sp>
          <p:nvSpPr>
            <p:cNvPr id="21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cs typeface="+mn-cs"/>
                </a:rPr>
                <a:t>2a. Hämta saldo</a:t>
              </a:r>
              <a:endParaRPr lang="sv-SE" sz="1000" dirty="0">
                <a:cs typeface="+mn-cs"/>
              </a:endParaRPr>
            </a:p>
          </p:txBody>
        </p:sp>
      </p:grpSp>
      <p:sp>
        <p:nvSpPr>
          <p:cNvPr id="56338" name="TextBox 73"/>
          <p:cNvSpPr txBox="1">
            <a:spLocks noChangeArrowheads="1"/>
          </p:cNvSpPr>
          <p:nvPr/>
        </p:nvSpPr>
        <p:spPr bwMode="auto">
          <a:xfrm>
            <a:off x="7164288" y="4833446"/>
            <a:ext cx="6238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/>
              <a:t>Till DP   </a:t>
            </a:r>
            <a:r>
              <a:rPr lang="sv-SE" sz="1000" b="0" dirty="0" smtClean="0"/>
              <a:t>Från leverantör</a:t>
            </a:r>
            <a:endParaRPr lang="sv-SE" sz="1000" b="0" dirty="0"/>
          </a:p>
        </p:txBody>
      </p:sp>
      <p:cxnSp>
        <p:nvCxnSpPr>
          <p:cNvPr id="72" name="Elbow Connector 2"/>
          <p:cNvCxnSpPr>
            <a:stCxn id="115" idx="2"/>
            <a:endCxn id="54" idx="0"/>
          </p:cNvCxnSpPr>
          <p:nvPr/>
        </p:nvCxnSpPr>
        <p:spPr>
          <a:xfrm rot="5400000">
            <a:off x="3519127" y="3507320"/>
            <a:ext cx="1889720" cy="13139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38"/>
          <p:cNvGrpSpPr/>
          <p:nvPr/>
        </p:nvGrpSpPr>
        <p:grpSpPr>
          <a:xfrm>
            <a:off x="4008540" y="4517876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54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55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3. Hantera avrop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45" name="Elbow Connector 2"/>
          <p:cNvCxnSpPr>
            <a:stCxn id="17" idx="0"/>
            <a:endCxn id="65" idx="0"/>
          </p:cNvCxnSpPr>
          <p:nvPr/>
        </p:nvCxnSpPr>
        <p:spPr>
          <a:xfrm flipH="1">
            <a:off x="1001309" y="1747366"/>
            <a:ext cx="563694" cy="817538"/>
          </a:xfrm>
          <a:prstGeom prst="bentConnector4">
            <a:avLst>
              <a:gd name="adj1" fmla="val -40554"/>
              <a:gd name="adj2" fmla="val 6700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oup 3"/>
          <p:cNvGrpSpPr/>
          <p:nvPr/>
        </p:nvGrpSpPr>
        <p:grpSpPr>
          <a:xfrm>
            <a:off x="611560" y="2564904"/>
            <a:ext cx="779482" cy="495299"/>
            <a:chOff x="2125650" y="1736726"/>
            <a:chExt cx="677876" cy="357186"/>
          </a:xfrm>
          <a:solidFill>
            <a:srgbClr val="FFFF00"/>
          </a:solidFill>
        </p:grpSpPr>
        <p:sp>
          <p:nvSpPr>
            <p:cNvPr id="65" name="Rectangle 46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66" name="Rectangle 47"/>
            <p:cNvSpPr/>
            <p:nvPr/>
          </p:nvSpPr>
          <p:spPr bwMode="auto">
            <a:xfrm>
              <a:off x="2125650" y="1782445"/>
              <a:ext cx="677859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marL="93663" indent="-93663"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1. Fast-ställa behov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grpSp>
        <p:nvGrpSpPr>
          <p:cNvPr id="91" name="Group 38"/>
          <p:cNvGrpSpPr/>
          <p:nvPr/>
        </p:nvGrpSpPr>
        <p:grpSpPr>
          <a:xfrm>
            <a:off x="5220072" y="4509120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92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93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4</a:t>
              </a: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. Skicka bekräftelse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94" name="Elbow Connector 74"/>
          <p:cNvCxnSpPr>
            <a:stCxn id="55" idx="3"/>
            <a:endCxn id="93" idx="1"/>
          </p:cNvCxnSpPr>
          <p:nvPr/>
        </p:nvCxnSpPr>
        <p:spPr>
          <a:xfrm flipV="1">
            <a:off x="4788002" y="4788469"/>
            <a:ext cx="432070" cy="87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lbow Connector 2"/>
          <p:cNvCxnSpPr>
            <a:stCxn id="92" idx="0"/>
            <a:endCxn id="44" idx="2"/>
          </p:cNvCxnSpPr>
          <p:nvPr/>
        </p:nvCxnSpPr>
        <p:spPr>
          <a:xfrm rot="16200000" flipV="1">
            <a:off x="4677008" y="3576305"/>
            <a:ext cx="1865610" cy="1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77"/>
          <p:cNvSpPr txBox="1">
            <a:spLocks noChangeArrowheads="1"/>
          </p:cNvSpPr>
          <p:nvPr/>
        </p:nvSpPr>
        <p:spPr bwMode="auto">
          <a:xfrm>
            <a:off x="6810146" y="2895111"/>
            <a:ext cx="404812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Nej</a:t>
            </a:r>
          </a:p>
        </p:txBody>
      </p:sp>
      <p:sp>
        <p:nvSpPr>
          <p:cNvPr id="100" name="Flowchart: Decision 72"/>
          <p:cNvSpPr>
            <a:spLocks noChangeArrowheads="1"/>
          </p:cNvSpPr>
          <p:nvPr/>
        </p:nvSpPr>
        <p:spPr bwMode="auto">
          <a:xfrm>
            <a:off x="6444208" y="2730252"/>
            <a:ext cx="447675" cy="266700"/>
          </a:xfrm>
          <a:prstGeom prst="flowChartDecision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ts val="900"/>
              </a:lnSpc>
              <a:spcBef>
                <a:spcPct val="50000"/>
              </a:spcBef>
              <a:defRPr/>
            </a:pPr>
            <a:endParaRPr lang="sv-SE" sz="800" dirty="0">
              <a:latin typeface="+mn-lt"/>
              <a:cs typeface="+mn-cs"/>
            </a:endParaRPr>
          </a:p>
        </p:txBody>
      </p:sp>
      <p:sp>
        <p:nvSpPr>
          <p:cNvPr id="101" name="TextBox 73"/>
          <p:cNvSpPr txBox="1">
            <a:spLocks noChangeArrowheads="1"/>
          </p:cNvSpPr>
          <p:nvPr/>
        </p:nvSpPr>
        <p:spPr bwMode="auto">
          <a:xfrm>
            <a:off x="6255420" y="2379658"/>
            <a:ext cx="105288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 smtClean="0"/>
              <a:t>Avropsbekräftelse överensstämmer?</a:t>
            </a:r>
            <a:endParaRPr lang="sv-SE" sz="1000" b="0" dirty="0"/>
          </a:p>
        </p:txBody>
      </p:sp>
      <p:cxnSp>
        <p:nvCxnSpPr>
          <p:cNvPr id="102" name="Elbow Connector 74"/>
          <p:cNvCxnSpPr>
            <a:stCxn id="100" idx="3"/>
            <a:endCxn id="48" idx="1"/>
          </p:cNvCxnSpPr>
          <p:nvPr/>
        </p:nvCxnSpPr>
        <p:spPr>
          <a:xfrm flipV="1">
            <a:off x="6891883" y="2856235"/>
            <a:ext cx="942702" cy="736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77"/>
          <p:cNvSpPr txBox="1">
            <a:spLocks noChangeArrowheads="1"/>
          </p:cNvSpPr>
          <p:nvPr/>
        </p:nvSpPr>
        <p:spPr bwMode="auto">
          <a:xfrm>
            <a:off x="6399435" y="3212976"/>
            <a:ext cx="404813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Ja</a:t>
            </a:r>
          </a:p>
        </p:txBody>
      </p:sp>
      <p:cxnSp>
        <p:nvCxnSpPr>
          <p:cNvPr id="131" name="Elbow Connector 74"/>
          <p:cNvCxnSpPr>
            <a:stCxn id="100" idx="2"/>
            <a:endCxn id="50" idx="0"/>
          </p:cNvCxnSpPr>
          <p:nvPr/>
        </p:nvCxnSpPr>
        <p:spPr>
          <a:xfrm rot="16200000" flipH="1">
            <a:off x="5875536" y="3789462"/>
            <a:ext cx="1800200" cy="215180"/>
          </a:xfrm>
          <a:prstGeom prst="bentConnector3">
            <a:avLst>
              <a:gd name="adj1" fmla="val 67927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38"/>
          <p:cNvGrpSpPr/>
          <p:nvPr/>
        </p:nvGrpSpPr>
        <p:grpSpPr>
          <a:xfrm>
            <a:off x="5220072" y="2132856"/>
            <a:ext cx="779484" cy="510654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43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44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5</a:t>
              </a: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. Granska  bekräftelse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47" name="Elbow Connector 2"/>
          <p:cNvCxnSpPr>
            <a:stCxn id="44" idx="3"/>
            <a:endCxn id="100" idx="1"/>
          </p:cNvCxnSpPr>
          <p:nvPr/>
        </p:nvCxnSpPr>
        <p:spPr>
          <a:xfrm>
            <a:off x="5999534" y="2420865"/>
            <a:ext cx="444674" cy="44273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73"/>
          <p:cNvSpPr txBox="1">
            <a:spLocks noChangeArrowheads="1"/>
          </p:cNvSpPr>
          <p:nvPr/>
        </p:nvSpPr>
        <p:spPr bwMode="auto">
          <a:xfrm>
            <a:off x="7524650" y="3203766"/>
            <a:ext cx="9357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/>
              <a:t>Till </a:t>
            </a:r>
            <a:r>
              <a:rPr lang="sv-SE" sz="1000" b="0" dirty="0" smtClean="0"/>
              <a:t> DP Avrops-ändring</a:t>
            </a:r>
            <a:endParaRPr lang="sv-SE" sz="1000" b="0" dirty="0"/>
          </a:p>
        </p:txBody>
      </p:sp>
      <p:sp>
        <p:nvSpPr>
          <p:cNvPr id="48" name="Pentagon 126"/>
          <p:cNvSpPr/>
          <p:nvPr/>
        </p:nvSpPr>
        <p:spPr>
          <a:xfrm>
            <a:off x="7834585" y="2643510"/>
            <a:ext cx="315912" cy="425450"/>
          </a:xfrm>
          <a:prstGeom prst="homePlat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cxnSp>
        <p:nvCxnSpPr>
          <p:cNvPr id="111" name="Elbow Connector 2"/>
          <p:cNvCxnSpPr>
            <a:stCxn id="118" idx="1"/>
            <a:endCxn id="21" idx="2"/>
          </p:cNvCxnSpPr>
          <p:nvPr/>
        </p:nvCxnSpPr>
        <p:spPr>
          <a:xfrm rot="5400000" flipH="1" flipV="1">
            <a:off x="2748621" y="3507542"/>
            <a:ext cx="656828" cy="626248"/>
          </a:xfrm>
          <a:prstGeom prst="bentConnector3">
            <a:avLst>
              <a:gd name="adj1" fmla="val 32257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3" name="Group 38"/>
          <p:cNvGrpSpPr/>
          <p:nvPr/>
        </p:nvGrpSpPr>
        <p:grpSpPr>
          <a:xfrm>
            <a:off x="4139952" y="2132856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114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115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2b. Skicka avrop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grpSp>
        <p:nvGrpSpPr>
          <p:cNvPr id="117" name="Grupp 116"/>
          <p:cNvGrpSpPr/>
          <p:nvPr/>
        </p:nvGrpSpPr>
        <p:grpSpPr>
          <a:xfrm>
            <a:off x="2475879" y="4149080"/>
            <a:ext cx="591029" cy="576064"/>
            <a:chOff x="5364088" y="5229200"/>
            <a:chExt cx="591029" cy="576064"/>
          </a:xfrm>
        </p:grpSpPr>
        <p:sp>
          <p:nvSpPr>
            <p:cNvPr id="118" name="Cylinder 117"/>
            <p:cNvSpPr/>
            <p:nvPr/>
          </p:nvSpPr>
          <p:spPr bwMode="auto">
            <a:xfrm>
              <a:off x="5364088" y="5229200"/>
              <a:ext cx="576064" cy="576064"/>
            </a:xfrm>
            <a:prstGeom prst="can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38099" dir="2700000" algn="ctr" rotWithShape="0">
                <a:srgbClr val="985A00">
                  <a:alpha val="74998"/>
                </a:srgb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55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1000" b="1" i="0" u="none" strike="noStrike" cap="none" normalizeH="0" baseline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19" name="Rektangel 118"/>
            <p:cNvSpPr/>
            <p:nvPr/>
          </p:nvSpPr>
          <p:spPr>
            <a:xfrm>
              <a:off x="5379318" y="5373216"/>
              <a:ext cx="575799" cy="40011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cs typeface="+mn-cs"/>
                </a:rPr>
                <a:t>Lager-</a:t>
              </a:r>
            </a:p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cs typeface="+mn-cs"/>
                </a:rPr>
                <a:t>saldo</a:t>
              </a:r>
            </a:p>
          </p:txBody>
        </p:sp>
      </p:grpSp>
      <p:cxnSp>
        <p:nvCxnSpPr>
          <p:cNvPr id="56" name="Elbow Connector 2"/>
          <p:cNvCxnSpPr>
            <a:stCxn id="20" idx="0"/>
            <a:endCxn id="115" idx="1"/>
          </p:cNvCxnSpPr>
          <p:nvPr/>
        </p:nvCxnSpPr>
        <p:spPr>
          <a:xfrm rot="5400000" flipH="1" flipV="1">
            <a:off x="3472692" y="2329692"/>
            <a:ext cx="584747" cy="749774"/>
          </a:xfrm>
          <a:prstGeom prst="bentConnector2">
            <a:avLst/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Pentagon 126"/>
          <p:cNvSpPr/>
          <p:nvPr/>
        </p:nvSpPr>
        <p:spPr>
          <a:xfrm>
            <a:off x="6804248" y="4797152"/>
            <a:ext cx="315912" cy="425450"/>
          </a:xfrm>
          <a:prstGeom prst="homePlat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52" name="Flowchart: Decision 72"/>
          <p:cNvSpPr>
            <a:spLocks noChangeArrowheads="1"/>
          </p:cNvSpPr>
          <p:nvPr/>
        </p:nvSpPr>
        <p:spPr bwMode="auto">
          <a:xfrm>
            <a:off x="1979712" y="2636912"/>
            <a:ext cx="447675" cy="266700"/>
          </a:xfrm>
          <a:prstGeom prst="flowChartDecision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ts val="900"/>
              </a:lnSpc>
              <a:spcBef>
                <a:spcPct val="50000"/>
              </a:spcBef>
              <a:defRPr/>
            </a:pPr>
            <a:endParaRPr lang="sv-SE" sz="800" dirty="0">
              <a:latin typeface="+mn-lt"/>
              <a:cs typeface="+mn-cs"/>
            </a:endParaRPr>
          </a:p>
        </p:txBody>
      </p:sp>
      <p:sp>
        <p:nvSpPr>
          <p:cNvPr id="53" name="TextBox 73"/>
          <p:cNvSpPr txBox="1">
            <a:spLocks noChangeArrowheads="1"/>
          </p:cNvSpPr>
          <p:nvPr/>
        </p:nvSpPr>
        <p:spPr bwMode="auto">
          <a:xfrm>
            <a:off x="1691680" y="2477508"/>
            <a:ext cx="93610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 smtClean="0"/>
              <a:t>Behov av saldo?</a:t>
            </a:r>
            <a:endParaRPr lang="sv-SE" sz="1000" b="0" dirty="0"/>
          </a:p>
        </p:txBody>
      </p:sp>
      <p:cxnSp>
        <p:nvCxnSpPr>
          <p:cNvPr id="62" name="Elbow Connector 2"/>
          <p:cNvCxnSpPr>
            <a:stCxn id="66" idx="3"/>
            <a:endCxn id="52" idx="1"/>
          </p:cNvCxnSpPr>
          <p:nvPr/>
        </p:nvCxnSpPr>
        <p:spPr>
          <a:xfrm flipV="1">
            <a:off x="1391022" y="2770262"/>
            <a:ext cx="588690" cy="7399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77"/>
          <p:cNvSpPr txBox="1">
            <a:spLocks noChangeArrowheads="1"/>
          </p:cNvSpPr>
          <p:nvPr/>
        </p:nvSpPr>
        <p:spPr bwMode="auto">
          <a:xfrm>
            <a:off x="1907704" y="2924944"/>
            <a:ext cx="404813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Ja</a:t>
            </a:r>
          </a:p>
        </p:txBody>
      </p:sp>
      <p:sp>
        <p:nvSpPr>
          <p:cNvPr id="70" name="TextBox 77"/>
          <p:cNvSpPr txBox="1">
            <a:spLocks noChangeArrowheads="1"/>
          </p:cNvSpPr>
          <p:nvPr/>
        </p:nvSpPr>
        <p:spPr bwMode="auto">
          <a:xfrm>
            <a:off x="2411760" y="2636912"/>
            <a:ext cx="404812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Nej</a:t>
            </a:r>
          </a:p>
        </p:txBody>
      </p:sp>
      <p:cxnSp>
        <p:nvCxnSpPr>
          <p:cNvPr id="71" name="Elbow Connector 2"/>
          <p:cNvCxnSpPr>
            <a:stCxn id="52" idx="2"/>
            <a:endCxn id="21" idx="1"/>
          </p:cNvCxnSpPr>
          <p:nvPr/>
        </p:nvCxnSpPr>
        <p:spPr>
          <a:xfrm rot="16200000" flipH="1">
            <a:off x="2415645" y="2691517"/>
            <a:ext cx="372689" cy="796878"/>
          </a:xfrm>
          <a:prstGeom prst="bentConnector2">
            <a:avLst/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Platshållare för bildnummer 56"/>
          <p:cNvSpPr>
            <a:spLocks noGrp="1"/>
          </p:cNvSpPr>
          <p:nvPr>
            <p:ph type="sldNum" sz="quarter" idx="12"/>
          </p:nvPr>
        </p:nvSpPr>
        <p:spPr>
          <a:xfrm>
            <a:off x="7092280" y="6381328"/>
            <a:ext cx="1905000" cy="457200"/>
          </a:xfrm>
        </p:spPr>
        <p:txBody>
          <a:bodyPr/>
          <a:lstStyle/>
          <a:p>
            <a:pPr>
              <a:defRPr/>
            </a:pPr>
            <a:fld id="{A9CF64A7-CB9E-4D9A-A360-3267D160C419}" type="slidenum">
              <a:rPr lang="sv-SE" smtClean="0"/>
              <a:pPr>
                <a:defRPr/>
              </a:pPr>
              <a:t>23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323850" y="549275"/>
            <a:ext cx="8568630" cy="492125"/>
          </a:xfrm>
        </p:spPr>
        <p:txBody>
          <a:bodyPr/>
          <a:lstStyle/>
          <a:p>
            <a:pPr eaLnBrk="1" hangingPunct="1"/>
            <a:r>
              <a:rPr lang="sv-SE" dirty="0" smtClean="0"/>
              <a:t>Beskrivning av delprocess </a:t>
            </a:r>
            <a:r>
              <a:rPr lang="sv-SE" dirty="0"/>
              <a:t>a</a:t>
            </a:r>
            <a:r>
              <a:rPr lang="sv-SE" dirty="0" smtClean="0"/>
              <a:t>vrop</a:t>
            </a:r>
            <a:endParaRPr lang="sv-SE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0499" name="Group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260695"/>
              </p:ext>
            </p:extLst>
          </p:nvPr>
        </p:nvGraphicFramePr>
        <p:xfrm>
          <a:off x="526107" y="1124744"/>
          <a:ext cx="7934325" cy="5096413"/>
        </p:xfrm>
        <a:graphic>
          <a:graphicData uri="http://schemas.openxmlformats.org/drawingml/2006/table">
            <a:tbl>
              <a:tblPr/>
              <a:tblGrid>
                <a:gridCol w="1335087"/>
                <a:gridCol w="1038225"/>
                <a:gridCol w="1282700"/>
                <a:gridCol w="1757363"/>
                <a:gridCol w="2520950"/>
              </a:tblGrid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Steg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Ansvarig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Input (viktigaste)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Output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Kommentar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Fastställa behov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Entreprenör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Avtal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Leveransplan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Internt underlag för order (avrop)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Kan vara både ett avrop och ändrat avrop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Ofta automatiserad intern process för leveransplan till avrop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2a. Vid behov hämta saldo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Entreprenör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Behov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Saldo bekräftat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Saldo kontrolleras vid behov, t.ex. via web service, webbshop eller manuellt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Ska ej behövas vid leveransplan och avtal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2b. Skapa avrop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Entreprenör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Leveransplan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Internt underlag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Skickat avropsmeddelande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Avrop är en beställning utifrån avtal och meddelandet Order används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Lossningsinstruktion och data för BEAst </a:t>
                      </a:r>
                      <a:r>
                        <a:rPr kumimoji="0" lang="sv-SE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Label</a:t>
                      </a: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ingår i ordermeddelande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Ordernumret är beställarens referens för bekräftelse, leverans och faktura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Tillägg hanteras som ett nytt avrop eller avropsändring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 systemleveranser visas ej ingående artiklar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Hantera order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Leverantör/3PL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Avrop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Registrerat avrop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Registrerar och granskar order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Om accept skapas order i leverantörens system med eget ordernummer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4. Orderbekräftelse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Leverantör/3PL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Avrop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Bekräftat avrop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Bekräftelse med besked om accept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Inkluderar referens till avrop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 vissa fall uppdaterar leverantören vilka artiklar som är aktuella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Vid systemleveranser </a:t>
                      </a:r>
                      <a:r>
                        <a:rPr kumimoji="0" lang="sv-SE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specas</a:t>
                      </a: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ej ingående artiklar, endast vid </a:t>
                      </a:r>
                      <a:r>
                        <a:rPr kumimoji="0" lang="sv-SE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restning</a:t>
                      </a: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Finns dock på pappersföljesedel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5. Granska bekräftelse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Entreprenör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Avropsbekräftelse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Uppdaterat avrop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Beställarens system tar emot bekräftelsen och kontrollerar om avrop accepterats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Om avvikelse som inte accepteras, se ändringsprocess, annars är ändringen accepterad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EF959-0213-4905-AFF9-D0BC00AA9C48}" type="slidenum">
              <a:rPr lang="sv-SE" smtClean="0"/>
              <a:pPr>
                <a:defRPr/>
              </a:pPr>
              <a:t>24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Delprocess: Avropsändring</a:t>
            </a:r>
            <a:endParaRPr lang="sv-SE" i="1" dirty="0" smtClean="0">
              <a:solidFill>
                <a:srgbClr val="FF0000"/>
              </a:solidFill>
            </a:endParaRPr>
          </a:p>
        </p:txBody>
      </p:sp>
      <p:sp>
        <p:nvSpPr>
          <p:cNvPr id="79" name="Rectangle 90"/>
          <p:cNvSpPr/>
          <p:nvPr/>
        </p:nvSpPr>
        <p:spPr bwMode="auto">
          <a:xfrm>
            <a:off x="395288" y="1279526"/>
            <a:ext cx="8389937" cy="2718704"/>
          </a:xfrm>
          <a:prstGeom prst="rect">
            <a:avLst/>
          </a:prstGeom>
          <a:noFill/>
          <a:ln w="127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36000" tIns="36000" rIns="72000"/>
          <a:lstStyle/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Entreprenör</a:t>
            </a: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80" name="Rectangle 90"/>
          <p:cNvSpPr/>
          <p:nvPr/>
        </p:nvSpPr>
        <p:spPr bwMode="auto">
          <a:xfrm>
            <a:off x="395288" y="4077072"/>
            <a:ext cx="8389937" cy="1872208"/>
          </a:xfrm>
          <a:prstGeom prst="rect">
            <a:avLst/>
          </a:prstGeom>
          <a:noFill/>
          <a:ln w="127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36000" tIns="36000" rIns="72000"/>
          <a:lstStyle/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Leverantör</a:t>
            </a: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5" name="Line Callout 1 (Accent Bar) 19"/>
          <p:cNvSpPr/>
          <p:nvPr/>
        </p:nvSpPr>
        <p:spPr bwMode="auto">
          <a:xfrm>
            <a:off x="395536" y="4315952"/>
            <a:ext cx="720725" cy="450422"/>
          </a:xfrm>
          <a:prstGeom prst="accentCallout1">
            <a:avLst>
              <a:gd name="adj1" fmla="val 26008"/>
              <a:gd name="adj2" fmla="val 99975"/>
              <a:gd name="adj3" fmla="val 28309"/>
              <a:gd name="adj4" fmla="val 118643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lIns="36000" tIns="0" rIns="36000" bIns="0"/>
          <a:lstStyle/>
          <a:p>
            <a:pPr marL="85725" indent="-85725" eaLnBrk="0" hangingPunct="0">
              <a:lnSpc>
                <a:spcPts val="9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sv-SE" sz="1000" b="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DP Avrop (</a:t>
            </a:r>
            <a:r>
              <a:rPr lang="sv-SE" sz="1000" b="0" dirty="0" err="1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leveran</a:t>
            </a:r>
            <a:r>
              <a:rPr lang="sv-SE" sz="1000" b="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-tör)</a:t>
            </a:r>
            <a:endParaRPr lang="sv-SE" sz="1000" b="0" dirty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 marL="85725" indent="-85725" algn="ctr" eaLnBrk="0" hangingPunct="0">
              <a:lnSpc>
                <a:spcPts val="9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sv-SE" sz="1000" b="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cxnSp>
        <p:nvCxnSpPr>
          <p:cNvPr id="16" name="Elbow Connector 2"/>
          <p:cNvCxnSpPr>
            <a:stCxn id="66" idx="3"/>
            <a:endCxn id="100" idx="1"/>
          </p:cNvCxnSpPr>
          <p:nvPr/>
        </p:nvCxnSpPr>
        <p:spPr>
          <a:xfrm>
            <a:off x="2687166" y="2134625"/>
            <a:ext cx="573063" cy="1935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Isosceles Triangle 42"/>
          <p:cNvSpPr/>
          <p:nvPr/>
        </p:nvSpPr>
        <p:spPr>
          <a:xfrm rot="5400000">
            <a:off x="1173982" y="4389843"/>
            <a:ext cx="261937" cy="233363"/>
          </a:xfrm>
          <a:prstGeom prst="triangl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endParaRPr lang="sv-SE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56338" name="TextBox 73"/>
          <p:cNvSpPr txBox="1">
            <a:spLocks noChangeArrowheads="1"/>
          </p:cNvSpPr>
          <p:nvPr/>
        </p:nvSpPr>
        <p:spPr bwMode="auto">
          <a:xfrm>
            <a:off x="7072352" y="1742037"/>
            <a:ext cx="7920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/>
              <a:t>Till </a:t>
            </a:r>
            <a:r>
              <a:rPr lang="sv-SE" sz="1000" b="0" dirty="0" smtClean="0"/>
              <a:t> DP Från leverantör</a:t>
            </a:r>
            <a:endParaRPr lang="sv-SE" sz="1000" b="0" dirty="0"/>
          </a:p>
        </p:txBody>
      </p:sp>
      <p:sp>
        <p:nvSpPr>
          <p:cNvPr id="67" name="Pentagon 126"/>
          <p:cNvSpPr/>
          <p:nvPr/>
        </p:nvSpPr>
        <p:spPr>
          <a:xfrm>
            <a:off x="6805514" y="1700808"/>
            <a:ext cx="315912" cy="425450"/>
          </a:xfrm>
          <a:prstGeom prst="homePlat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cxnSp>
        <p:nvCxnSpPr>
          <p:cNvPr id="72" name="Elbow Connector 2"/>
          <p:cNvCxnSpPr>
            <a:stCxn id="59" idx="3"/>
            <a:endCxn id="55" idx="1"/>
          </p:cNvCxnSpPr>
          <p:nvPr/>
        </p:nvCxnSpPr>
        <p:spPr>
          <a:xfrm flipV="1">
            <a:off x="3707904" y="2853009"/>
            <a:ext cx="576064" cy="35302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38"/>
          <p:cNvGrpSpPr/>
          <p:nvPr/>
        </p:nvGrpSpPr>
        <p:grpSpPr>
          <a:xfrm>
            <a:off x="4283968" y="2573660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54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55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2. </a:t>
              </a:r>
              <a:r>
                <a:rPr lang="sv-SE" sz="1000" dirty="0" err="1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Annul</a:t>
              </a: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-lera avrop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45" name="Elbow Connector 2"/>
          <p:cNvCxnSpPr>
            <a:stCxn id="17" idx="0"/>
            <a:endCxn id="66" idx="1"/>
          </p:cNvCxnSpPr>
          <p:nvPr/>
        </p:nvCxnSpPr>
        <p:spPr>
          <a:xfrm flipV="1">
            <a:off x="1421632" y="2134625"/>
            <a:ext cx="486072" cy="23719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1907704" y="1855277"/>
            <a:ext cx="779482" cy="495299"/>
            <a:chOff x="2125650" y="1736726"/>
            <a:chExt cx="677876" cy="357186"/>
          </a:xfrm>
          <a:solidFill>
            <a:srgbClr val="FFFF00"/>
          </a:solidFill>
        </p:grpSpPr>
        <p:sp>
          <p:nvSpPr>
            <p:cNvPr id="65" name="Rectangle 46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66" name="Rectangle 47"/>
            <p:cNvSpPr/>
            <p:nvPr/>
          </p:nvSpPr>
          <p:spPr bwMode="auto">
            <a:xfrm>
              <a:off x="2125650" y="1782445"/>
              <a:ext cx="677859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marL="93663" indent="-93663"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1a. Ändrat avrop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grpSp>
        <p:nvGrpSpPr>
          <p:cNvPr id="6" name="Group 38"/>
          <p:cNvGrpSpPr/>
          <p:nvPr/>
        </p:nvGrpSpPr>
        <p:grpSpPr>
          <a:xfrm>
            <a:off x="4211960" y="4797152"/>
            <a:ext cx="779484" cy="714028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92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93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4. Ta emot order-ändring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95" name="Elbow Connector 2"/>
          <p:cNvCxnSpPr>
            <a:stCxn id="55" idx="3"/>
            <a:endCxn id="52" idx="0"/>
          </p:cNvCxnSpPr>
          <p:nvPr/>
        </p:nvCxnSpPr>
        <p:spPr>
          <a:xfrm>
            <a:off x="5063430" y="2853009"/>
            <a:ext cx="618400" cy="373475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77"/>
          <p:cNvSpPr txBox="1">
            <a:spLocks noChangeArrowheads="1"/>
          </p:cNvSpPr>
          <p:nvPr/>
        </p:nvSpPr>
        <p:spPr bwMode="auto">
          <a:xfrm>
            <a:off x="3059832" y="2287325"/>
            <a:ext cx="404812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Nej</a:t>
            </a:r>
          </a:p>
        </p:txBody>
      </p:sp>
      <p:sp>
        <p:nvSpPr>
          <p:cNvPr id="100" name="Flowchart: Decision 72"/>
          <p:cNvSpPr>
            <a:spLocks noChangeArrowheads="1"/>
          </p:cNvSpPr>
          <p:nvPr/>
        </p:nvSpPr>
        <p:spPr bwMode="auto">
          <a:xfrm>
            <a:off x="3260229" y="2020625"/>
            <a:ext cx="447675" cy="266700"/>
          </a:xfrm>
          <a:prstGeom prst="flowChartDecision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ts val="900"/>
              </a:lnSpc>
              <a:spcBef>
                <a:spcPct val="50000"/>
              </a:spcBef>
              <a:defRPr/>
            </a:pPr>
            <a:endParaRPr lang="sv-SE" sz="800" dirty="0">
              <a:latin typeface="+mn-lt"/>
              <a:cs typeface="+mn-cs"/>
            </a:endParaRPr>
          </a:p>
        </p:txBody>
      </p:sp>
      <p:sp>
        <p:nvSpPr>
          <p:cNvPr id="101" name="TextBox 73"/>
          <p:cNvSpPr txBox="1">
            <a:spLocks noChangeArrowheads="1"/>
          </p:cNvSpPr>
          <p:nvPr/>
        </p:nvSpPr>
        <p:spPr bwMode="auto">
          <a:xfrm>
            <a:off x="2699792" y="1742038"/>
            <a:ext cx="6385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 smtClean="0"/>
              <a:t>Accepteras ändring?</a:t>
            </a:r>
            <a:endParaRPr lang="sv-SE" sz="1000" b="0" dirty="0"/>
          </a:p>
        </p:txBody>
      </p:sp>
      <p:cxnSp>
        <p:nvCxnSpPr>
          <p:cNvPr id="102" name="Elbow Connector 74"/>
          <p:cNvCxnSpPr>
            <a:stCxn id="100" idx="0"/>
            <a:endCxn id="67" idx="1"/>
          </p:cNvCxnSpPr>
          <p:nvPr/>
        </p:nvCxnSpPr>
        <p:spPr>
          <a:xfrm rot="5400000" flipH="1" flipV="1">
            <a:off x="5091244" y="306356"/>
            <a:ext cx="107092" cy="3321447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77"/>
          <p:cNvSpPr txBox="1">
            <a:spLocks noChangeArrowheads="1"/>
          </p:cNvSpPr>
          <p:nvPr/>
        </p:nvSpPr>
        <p:spPr bwMode="auto">
          <a:xfrm>
            <a:off x="3491809" y="1735677"/>
            <a:ext cx="404813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Ja</a:t>
            </a:r>
          </a:p>
        </p:txBody>
      </p:sp>
      <p:cxnSp>
        <p:nvCxnSpPr>
          <p:cNvPr id="131" name="Elbow Connector 74"/>
          <p:cNvCxnSpPr>
            <a:stCxn id="100" idx="2"/>
            <a:endCxn id="59" idx="0"/>
          </p:cNvCxnSpPr>
          <p:nvPr/>
        </p:nvCxnSpPr>
        <p:spPr>
          <a:xfrm rot="5400000">
            <a:off x="3091386" y="2680006"/>
            <a:ext cx="785362" cy="127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Flowchart: Decision 72"/>
          <p:cNvSpPr>
            <a:spLocks noChangeArrowheads="1"/>
          </p:cNvSpPr>
          <p:nvPr/>
        </p:nvSpPr>
        <p:spPr bwMode="auto">
          <a:xfrm>
            <a:off x="3260229" y="3072687"/>
            <a:ext cx="447675" cy="266700"/>
          </a:xfrm>
          <a:prstGeom prst="flowChartDecision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ts val="900"/>
              </a:lnSpc>
              <a:spcBef>
                <a:spcPct val="50000"/>
              </a:spcBef>
              <a:defRPr/>
            </a:pPr>
            <a:endParaRPr lang="sv-SE" sz="800" dirty="0">
              <a:latin typeface="+mn-lt"/>
              <a:cs typeface="+mn-cs"/>
            </a:endParaRPr>
          </a:p>
        </p:txBody>
      </p:sp>
      <p:sp>
        <p:nvSpPr>
          <p:cNvPr id="61" name="TextBox 73"/>
          <p:cNvSpPr txBox="1">
            <a:spLocks noChangeArrowheads="1"/>
          </p:cNvSpPr>
          <p:nvPr/>
        </p:nvSpPr>
        <p:spPr bwMode="auto">
          <a:xfrm>
            <a:off x="2816009" y="2780928"/>
            <a:ext cx="6024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 smtClean="0"/>
              <a:t>Annulleraavrop?</a:t>
            </a:r>
            <a:endParaRPr lang="sv-SE" sz="1000" b="0" dirty="0"/>
          </a:p>
        </p:txBody>
      </p:sp>
      <p:sp>
        <p:nvSpPr>
          <p:cNvPr id="63" name="TextBox 77"/>
          <p:cNvSpPr txBox="1">
            <a:spLocks noChangeArrowheads="1"/>
          </p:cNvSpPr>
          <p:nvPr/>
        </p:nvSpPr>
        <p:spPr bwMode="auto">
          <a:xfrm>
            <a:off x="3614917" y="3012343"/>
            <a:ext cx="404813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Ja</a:t>
            </a:r>
          </a:p>
        </p:txBody>
      </p:sp>
      <p:grpSp>
        <p:nvGrpSpPr>
          <p:cNvPr id="51" name="Group 38"/>
          <p:cNvGrpSpPr/>
          <p:nvPr/>
        </p:nvGrpSpPr>
        <p:grpSpPr>
          <a:xfrm>
            <a:off x="5292080" y="3226484"/>
            <a:ext cx="779484" cy="634564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52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53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3. Skapa order-ändring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71" name="Elbow Connector 74"/>
          <p:cNvCxnSpPr>
            <a:stCxn id="53" idx="2"/>
            <a:endCxn id="92" idx="0"/>
          </p:cNvCxnSpPr>
          <p:nvPr/>
        </p:nvCxnSpPr>
        <p:spPr>
          <a:xfrm rot="5400000">
            <a:off x="4673709" y="3789050"/>
            <a:ext cx="936104" cy="108010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/>
          <p:cNvCxnSpPr>
            <a:stCxn id="69" idx="0"/>
            <a:endCxn id="110" idx="2"/>
          </p:cNvCxnSpPr>
          <p:nvPr/>
        </p:nvCxnSpPr>
        <p:spPr>
          <a:xfrm rot="16200000" flipV="1">
            <a:off x="6291890" y="3594408"/>
            <a:ext cx="1817859" cy="587630"/>
          </a:xfrm>
          <a:prstGeom prst="bentConnector3">
            <a:avLst>
              <a:gd name="adj1" fmla="val 59279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2"/>
          <p:cNvCxnSpPr>
            <a:stCxn id="58" idx="3"/>
            <a:endCxn id="59" idx="1"/>
          </p:cNvCxnSpPr>
          <p:nvPr/>
        </p:nvCxnSpPr>
        <p:spPr>
          <a:xfrm>
            <a:off x="2687166" y="3204292"/>
            <a:ext cx="573063" cy="174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Line Callout 1 (Accent Bar) 19"/>
          <p:cNvSpPr/>
          <p:nvPr/>
        </p:nvSpPr>
        <p:spPr bwMode="auto">
          <a:xfrm>
            <a:off x="467544" y="4953571"/>
            <a:ext cx="720725" cy="419645"/>
          </a:xfrm>
          <a:prstGeom prst="accentCallout1">
            <a:avLst>
              <a:gd name="adj1" fmla="val 26008"/>
              <a:gd name="adj2" fmla="val 99975"/>
              <a:gd name="adj3" fmla="val 28309"/>
              <a:gd name="adj4" fmla="val 118643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lIns="36000" tIns="0" rIns="36000" bIns="0"/>
          <a:lstStyle/>
          <a:p>
            <a:pPr marL="85725" indent="-85725" eaLnBrk="0" hangingPunct="0">
              <a:lnSpc>
                <a:spcPts val="9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sv-SE" sz="1000" b="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DP Från leverantör</a:t>
            </a:r>
            <a:endParaRPr lang="sv-SE" sz="1000" b="0" dirty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 marL="85725" indent="-85725" algn="ctr" eaLnBrk="0" hangingPunct="0">
              <a:lnSpc>
                <a:spcPts val="9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sv-SE" sz="1000" b="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77" name="Isosceles Triangle 42"/>
          <p:cNvSpPr/>
          <p:nvPr/>
        </p:nvSpPr>
        <p:spPr>
          <a:xfrm rot="5400000">
            <a:off x="1245345" y="5027463"/>
            <a:ext cx="261937" cy="233363"/>
          </a:xfrm>
          <a:prstGeom prst="triangl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endParaRPr lang="sv-SE">
              <a:ln>
                <a:solidFill>
                  <a:srgbClr val="FF0000"/>
                </a:solidFill>
              </a:ln>
            </a:endParaRPr>
          </a:p>
        </p:txBody>
      </p:sp>
      <p:cxnSp>
        <p:nvCxnSpPr>
          <p:cNvPr id="82" name="Elbow Connector 2"/>
          <p:cNvCxnSpPr>
            <a:stCxn id="77" idx="0"/>
          </p:cNvCxnSpPr>
          <p:nvPr/>
        </p:nvCxnSpPr>
        <p:spPr>
          <a:xfrm flipV="1">
            <a:off x="1492995" y="4506525"/>
            <a:ext cx="198685" cy="637620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oup 38"/>
          <p:cNvGrpSpPr/>
          <p:nvPr/>
        </p:nvGrpSpPr>
        <p:grpSpPr>
          <a:xfrm>
            <a:off x="7104884" y="4797152"/>
            <a:ext cx="779484" cy="714028"/>
            <a:chOff x="2125649" y="1736726"/>
            <a:chExt cx="677877" cy="415429"/>
          </a:xfrm>
          <a:solidFill>
            <a:srgbClr val="FFFF00"/>
          </a:solidFill>
        </p:grpSpPr>
        <p:sp>
          <p:nvSpPr>
            <p:cNvPr id="69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73" name="Rectangle 41"/>
            <p:cNvSpPr/>
            <p:nvPr/>
          </p:nvSpPr>
          <p:spPr bwMode="auto">
            <a:xfrm>
              <a:off x="2125649" y="1782445"/>
              <a:ext cx="677858" cy="36971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5. Skicka avrops-bekräftelse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83" name="Elbow Connector 2"/>
          <p:cNvCxnSpPr>
            <a:stCxn id="87" idx="3"/>
            <a:endCxn id="73" idx="1"/>
          </p:cNvCxnSpPr>
          <p:nvPr/>
        </p:nvCxnSpPr>
        <p:spPr>
          <a:xfrm flipV="1">
            <a:off x="6099547" y="5193457"/>
            <a:ext cx="1005337" cy="2507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3"/>
          <p:cNvGrpSpPr/>
          <p:nvPr/>
        </p:nvGrpSpPr>
        <p:grpSpPr>
          <a:xfrm>
            <a:off x="1907704" y="2924944"/>
            <a:ext cx="779482" cy="495299"/>
            <a:chOff x="2125650" y="1736726"/>
            <a:chExt cx="677876" cy="357186"/>
          </a:xfrm>
          <a:solidFill>
            <a:srgbClr val="FFFF00"/>
          </a:solidFill>
        </p:grpSpPr>
        <p:sp>
          <p:nvSpPr>
            <p:cNvPr id="57" name="Rectangle 46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58" name="Rectangle 47"/>
            <p:cNvSpPr/>
            <p:nvPr/>
          </p:nvSpPr>
          <p:spPr bwMode="auto">
            <a:xfrm>
              <a:off x="2125650" y="1782445"/>
              <a:ext cx="677859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marL="93663" indent="-93663"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1b. Ändrat behov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sp>
        <p:nvSpPr>
          <p:cNvPr id="87" name="Flowchart: Decision 72"/>
          <p:cNvSpPr>
            <a:spLocks noChangeArrowheads="1"/>
          </p:cNvSpPr>
          <p:nvPr/>
        </p:nvSpPr>
        <p:spPr bwMode="auto">
          <a:xfrm>
            <a:off x="5651872" y="5085184"/>
            <a:ext cx="447675" cy="266700"/>
          </a:xfrm>
          <a:prstGeom prst="flowChartDecision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ts val="900"/>
              </a:lnSpc>
              <a:spcBef>
                <a:spcPct val="50000"/>
              </a:spcBef>
              <a:defRPr/>
            </a:pPr>
            <a:endParaRPr lang="sv-SE" sz="800" dirty="0">
              <a:latin typeface="+mn-lt"/>
              <a:cs typeface="+mn-cs"/>
            </a:endParaRPr>
          </a:p>
        </p:txBody>
      </p:sp>
      <p:sp>
        <p:nvSpPr>
          <p:cNvPr id="88" name="TextBox 73"/>
          <p:cNvSpPr txBox="1">
            <a:spLocks noChangeArrowheads="1"/>
          </p:cNvSpPr>
          <p:nvPr/>
        </p:nvSpPr>
        <p:spPr bwMode="auto">
          <a:xfrm>
            <a:off x="5148312" y="4797152"/>
            <a:ext cx="7198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 smtClean="0"/>
              <a:t>Annullerat avrop?</a:t>
            </a:r>
            <a:endParaRPr lang="sv-SE" sz="1000" b="0" dirty="0"/>
          </a:p>
        </p:txBody>
      </p:sp>
      <p:sp>
        <p:nvSpPr>
          <p:cNvPr id="89" name="TextBox 77"/>
          <p:cNvSpPr txBox="1">
            <a:spLocks noChangeArrowheads="1"/>
          </p:cNvSpPr>
          <p:nvPr/>
        </p:nvSpPr>
        <p:spPr bwMode="auto">
          <a:xfrm>
            <a:off x="5795888" y="4869160"/>
            <a:ext cx="404813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Ja</a:t>
            </a:r>
          </a:p>
        </p:txBody>
      </p:sp>
      <p:cxnSp>
        <p:nvCxnSpPr>
          <p:cNvPr id="98" name="Elbow Connector 2"/>
          <p:cNvCxnSpPr>
            <a:stCxn id="93" idx="3"/>
            <a:endCxn id="87" idx="1"/>
          </p:cNvCxnSpPr>
          <p:nvPr/>
        </p:nvCxnSpPr>
        <p:spPr>
          <a:xfrm>
            <a:off x="4991422" y="5199863"/>
            <a:ext cx="660450" cy="1867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73"/>
          <p:cNvSpPr txBox="1">
            <a:spLocks noChangeArrowheads="1"/>
          </p:cNvSpPr>
          <p:nvPr/>
        </p:nvSpPr>
        <p:spPr bwMode="auto">
          <a:xfrm>
            <a:off x="6588224" y="4334326"/>
            <a:ext cx="6238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 smtClean="0"/>
              <a:t>Ärende avslutat</a:t>
            </a:r>
            <a:endParaRPr lang="sv-SE" sz="1000" b="0" dirty="0"/>
          </a:p>
        </p:txBody>
      </p:sp>
      <p:sp>
        <p:nvSpPr>
          <p:cNvPr id="90" name="Isosceles Triangle 165"/>
          <p:cNvSpPr/>
          <p:nvPr/>
        </p:nvSpPr>
        <p:spPr>
          <a:xfrm rot="5400000">
            <a:off x="6394299" y="4336216"/>
            <a:ext cx="260350" cy="234950"/>
          </a:xfrm>
          <a:prstGeom prst="triangl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>
              <a:ln>
                <a:solidFill>
                  <a:srgbClr val="FF0000"/>
                </a:solidFill>
              </a:ln>
            </a:endParaRPr>
          </a:p>
        </p:txBody>
      </p:sp>
      <p:cxnSp>
        <p:nvCxnSpPr>
          <p:cNvPr id="91" name="Elbow Connector 2"/>
          <p:cNvCxnSpPr>
            <a:stCxn id="87" idx="0"/>
            <a:endCxn id="90" idx="3"/>
          </p:cNvCxnSpPr>
          <p:nvPr/>
        </p:nvCxnSpPr>
        <p:spPr>
          <a:xfrm rot="5400000" flipH="1" flipV="1">
            <a:off x="5825608" y="4503794"/>
            <a:ext cx="631493" cy="531289"/>
          </a:xfrm>
          <a:prstGeom prst="bentConnector2">
            <a:avLst/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77"/>
          <p:cNvSpPr txBox="1">
            <a:spLocks noChangeArrowheads="1"/>
          </p:cNvSpPr>
          <p:nvPr/>
        </p:nvSpPr>
        <p:spPr bwMode="auto">
          <a:xfrm>
            <a:off x="6039396" y="5052228"/>
            <a:ext cx="404812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Nej</a:t>
            </a:r>
          </a:p>
        </p:txBody>
      </p:sp>
      <p:sp>
        <p:nvSpPr>
          <p:cNvPr id="68" name="Line Callout 1 (Accent Bar) 19"/>
          <p:cNvSpPr/>
          <p:nvPr/>
        </p:nvSpPr>
        <p:spPr bwMode="auto">
          <a:xfrm>
            <a:off x="395536" y="3068960"/>
            <a:ext cx="720725" cy="504056"/>
          </a:xfrm>
          <a:prstGeom prst="accentCallout1">
            <a:avLst>
              <a:gd name="adj1" fmla="val 26008"/>
              <a:gd name="adj2" fmla="val 99975"/>
              <a:gd name="adj3" fmla="val 28309"/>
              <a:gd name="adj4" fmla="val 118643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lIns="36000" tIns="0" rIns="36000" bIns="0"/>
          <a:lstStyle/>
          <a:p>
            <a:pPr marL="85725" indent="-85725" eaLnBrk="0" hangingPunct="0">
              <a:lnSpc>
                <a:spcPts val="9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sv-SE" sz="1000" b="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DP Avrop (</a:t>
            </a:r>
            <a:r>
              <a:rPr lang="sv-SE" sz="1000" b="0" dirty="0" err="1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entrepre-nör</a:t>
            </a:r>
            <a:r>
              <a:rPr lang="sv-SE" sz="1000" b="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)</a:t>
            </a:r>
            <a:endParaRPr lang="sv-SE" sz="1000" b="0" dirty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 marL="85725" indent="-85725" algn="ctr" eaLnBrk="0" hangingPunct="0">
              <a:lnSpc>
                <a:spcPts val="9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sv-SE" sz="1000" b="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74" name="Isosceles Triangle 42"/>
          <p:cNvSpPr/>
          <p:nvPr/>
        </p:nvSpPr>
        <p:spPr>
          <a:xfrm rot="5400000">
            <a:off x="1173982" y="3142851"/>
            <a:ext cx="261937" cy="233363"/>
          </a:xfrm>
          <a:prstGeom prst="triangl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endParaRPr lang="sv-SE">
              <a:ln>
                <a:solidFill>
                  <a:srgbClr val="FF0000"/>
                </a:solidFill>
              </a:ln>
            </a:endParaRPr>
          </a:p>
        </p:txBody>
      </p:sp>
      <p:cxnSp>
        <p:nvCxnSpPr>
          <p:cNvPr id="97" name="Elbow Connector 2"/>
          <p:cNvCxnSpPr>
            <a:stCxn id="74" idx="0"/>
            <a:endCxn id="58" idx="1"/>
          </p:cNvCxnSpPr>
          <p:nvPr/>
        </p:nvCxnSpPr>
        <p:spPr>
          <a:xfrm flipV="1">
            <a:off x="1421632" y="3204292"/>
            <a:ext cx="486072" cy="5524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Platshållare för bildnummer 103"/>
          <p:cNvSpPr>
            <a:spLocks noGrp="1"/>
          </p:cNvSpPr>
          <p:nvPr>
            <p:ph type="sldNum" sz="quarter" idx="12"/>
          </p:nvPr>
        </p:nvSpPr>
        <p:spPr>
          <a:xfrm>
            <a:off x="7131496" y="6324600"/>
            <a:ext cx="1905000" cy="457200"/>
          </a:xfrm>
        </p:spPr>
        <p:txBody>
          <a:bodyPr/>
          <a:lstStyle/>
          <a:p>
            <a:pPr>
              <a:defRPr/>
            </a:pPr>
            <a:fld id="{A9CF64A7-CB9E-4D9A-A360-3267D160C419}" type="slidenum">
              <a:rPr lang="sv-SE" smtClean="0"/>
              <a:pPr>
                <a:defRPr/>
              </a:pPr>
              <a:t>25</a:t>
            </a:fld>
            <a:endParaRPr lang="sv-SE" dirty="0"/>
          </a:p>
        </p:txBody>
      </p:sp>
      <p:sp>
        <p:nvSpPr>
          <p:cNvPr id="110" name="Flowchart: Decision 72"/>
          <p:cNvSpPr>
            <a:spLocks noChangeArrowheads="1"/>
          </p:cNvSpPr>
          <p:nvPr/>
        </p:nvSpPr>
        <p:spPr bwMode="auto">
          <a:xfrm>
            <a:off x="6683166" y="2712593"/>
            <a:ext cx="447675" cy="266700"/>
          </a:xfrm>
          <a:prstGeom prst="flowChartDecision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ts val="900"/>
              </a:lnSpc>
              <a:spcBef>
                <a:spcPct val="50000"/>
              </a:spcBef>
              <a:defRPr/>
            </a:pPr>
            <a:endParaRPr lang="sv-SE" sz="800" dirty="0">
              <a:latin typeface="+mn-lt"/>
              <a:cs typeface="+mn-cs"/>
            </a:endParaRPr>
          </a:p>
        </p:txBody>
      </p:sp>
      <p:sp>
        <p:nvSpPr>
          <p:cNvPr id="112" name="TextBox 73"/>
          <p:cNvSpPr txBox="1">
            <a:spLocks noChangeArrowheads="1"/>
          </p:cNvSpPr>
          <p:nvPr/>
        </p:nvSpPr>
        <p:spPr bwMode="auto">
          <a:xfrm>
            <a:off x="7121426" y="2699047"/>
            <a:ext cx="7629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 smtClean="0"/>
              <a:t>Accepteras ändring?</a:t>
            </a:r>
            <a:endParaRPr lang="sv-SE" sz="1000" b="0" dirty="0"/>
          </a:p>
        </p:txBody>
      </p:sp>
      <p:cxnSp>
        <p:nvCxnSpPr>
          <p:cNvPr id="113" name="Elbow Connector 2"/>
          <p:cNvCxnSpPr>
            <a:stCxn id="110" idx="0"/>
            <a:endCxn id="67" idx="2"/>
          </p:cNvCxnSpPr>
          <p:nvPr/>
        </p:nvCxnSpPr>
        <p:spPr>
          <a:xfrm rot="16200000" flipV="1">
            <a:off x="6602581" y="2408170"/>
            <a:ext cx="586335" cy="2251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77"/>
          <p:cNvSpPr txBox="1">
            <a:spLocks noChangeArrowheads="1"/>
          </p:cNvSpPr>
          <p:nvPr/>
        </p:nvSpPr>
        <p:spPr bwMode="auto">
          <a:xfrm>
            <a:off x="6853853" y="2557691"/>
            <a:ext cx="404813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Ja</a:t>
            </a:r>
          </a:p>
        </p:txBody>
      </p:sp>
      <p:sp>
        <p:nvSpPr>
          <p:cNvPr id="115" name="TextBox 77"/>
          <p:cNvSpPr txBox="1">
            <a:spLocks noChangeArrowheads="1"/>
          </p:cNvSpPr>
          <p:nvPr/>
        </p:nvSpPr>
        <p:spPr bwMode="auto">
          <a:xfrm>
            <a:off x="6397214" y="2725731"/>
            <a:ext cx="404813" cy="18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 smtClean="0"/>
              <a:t>Nej</a:t>
            </a:r>
            <a:endParaRPr lang="sv-SE" sz="1000" b="0" dirty="0"/>
          </a:p>
        </p:txBody>
      </p:sp>
      <p:cxnSp>
        <p:nvCxnSpPr>
          <p:cNvPr id="117" name="Elbow Connector 2"/>
          <p:cNvCxnSpPr>
            <a:stCxn id="110" idx="1"/>
            <a:endCxn id="100" idx="3"/>
          </p:cNvCxnSpPr>
          <p:nvPr/>
        </p:nvCxnSpPr>
        <p:spPr>
          <a:xfrm rot="10800000">
            <a:off x="3707904" y="2153975"/>
            <a:ext cx="2975262" cy="691968"/>
          </a:xfrm>
          <a:prstGeom prst="bentConnector3">
            <a:avLst>
              <a:gd name="adj1" fmla="val 21952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2"/>
          <p:cNvCxnSpPr>
            <a:stCxn id="59" idx="2"/>
            <a:endCxn id="53" idx="1"/>
          </p:cNvCxnSpPr>
          <p:nvPr/>
        </p:nvCxnSpPr>
        <p:spPr>
          <a:xfrm rot="16200000" flipH="1">
            <a:off x="4265578" y="2557875"/>
            <a:ext cx="244991" cy="1808013"/>
          </a:xfrm>
          <a:prstGeom prst="bentConnector2">
            <a:avLst/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77"/>
          <p:cNvSpPr txBox="1">
            <a:spLocks noChangeArrowheads="1"/>
          </p:cNvSpPr>
          <p:nvPr/>
        </p:nvSpPr>
        <p:spPr bwMode="auto">
          <a:xfrm>
            <a:off x="3464644" y="3339387"/>
            <a:ext cx="404812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Nej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323850" y="549275"/>
            <a:ext cx="8568630" cy="492125"/>
          </a:xfrm>
        </p:spPr>
        <p:txBody>
          <a:bodyPr/>
          <a:lstStyle/>
          <a:p>
            <a:pPr eaLnBrk="1" hangingPunct="1"/>
            <a:r>
              <a:rPr lang="sv-SE" dirty="0" smtClean="0"/>
              <a:t>Beskrivning av </a:t>
            </a:r>
            <a:r>
              <a:rPr lang="sv-SE" dirty="0"/>
              <a:t>d</a:t>
            </a:r>
            <a:r>
              <a:rPr lang="sv-SE" dirty="0" smtClean="0"/>
              <a:t>elprocess </a:t>
            </a:r>
            <a:r>
              <a:rPr lang="sv-SE" dirty="0"/>
              <a:t>a</a:t>
            </a:r>
            <a:r>
              <a:rPr lang="sv-SE" dirty="0" smtClean="0"/>
              <a:t>vropsändring</a:t>
            </a:r>
            <a:endParaRPr lang="sv-SE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0499" name="Group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424278"/>
              </p:ext>
            </p:extLst>
          </p:nvPr>
        </p:nvGraphicFramePr>
        <p:xfrm>
          <a:off x="539552" y="1268760"/>
          <a:ext cx="7934325" cy="4791613"/>
        </p:xfrm>
        <a:graphic>
          <a:graphicData uri="http://schemas.openxmlformats.org/drawingml/2006/table">
            <a:tbl>
              <a:tblPr/>
              <a:tblGrid>
                <a:gridCol w="1335087"/>
                <a:gridCol w="1038225"/>
                <a:gridCol w="1282700"/>
                <a:gridCol w="1757363"/>
                <a:gridCol w="2520950"/>
              </a:tblGrid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Steg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Ansvarig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Input (viktigaste)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Output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Kommentar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1a. Ändrat avrop från leverantör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Entreprenör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Avropsbekräftelse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Beslut om accept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Ändring kan avse antal, t.ex. vid restorder, ersättningsartikel, tidpunkt och pris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Ändring kan avse prissatta tilläggstjänster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Ansvarig inköpare granskar om ändring accepteras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Om ändring accepteras behövs ej accept till leverantör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1b. Ändrat behov hos kund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Entreprenör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Förändrat behov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Beslut om ändring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Ändring kan gälla att kund inte accepterar leverantörs ändring av avrop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Ändring kan gälla att kund vill ändra avropets antal, artikel eller leveranstillfälle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Annullera avrop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Entreprenör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Avropsbekräftelse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Annullerat avrop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Om ändrat behov eller ej accepterad avropsändring från leverantör annulleras avropet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Skapa orderändring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Entreprenör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Ändrat avrop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Skickat ändringsbesked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Annullerat eller ändrat avrop meddelas leverantören i meddelandet Orderändring inom överenskommen tid före leverans</a:t>
                      </a:r>
                      <a:endParaRPr kumimoji="0" lang="sv-SE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4. Ta emot ändringsbesked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Ändringsbesked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Uppdaterat avrop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Leverantören granskar om ändring är ok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Om kunds ändring inte accepteras så ligger det första avropet kvar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Om kund annullerat avrop avslutas ärendet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5. Skicka </a:t>
                      </a:r>
                      <a:r>
                        <a:rPr kumimoji="0" lang="sv-SE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avrops-bekräftelse</a:t>
                      </a:r>
                      <a:endParaRPr kumimoji="0" lang="sv-SE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Ändrat avrop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Uppdaterad </a:t>
                      </a:r>
                      <a:r>
                        <a:rPr kumimoji="0" lang="sv-SE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avrops-bekräftelse</a:t>
                      </a:r>
                      <a:endParaRPr kumimoji="0" lang="sv-SE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Leverantören skickar en uppdaterad avropsbekräftelse enligt punkt 4 i delprocess Avrop med accept eller avslag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Gäller både ändring och leverantörs annullering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Ärendet avslutas eller så lägger kund ny ändringsorder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EF959-0213-4905-AFF9-D0BC00AA9C48}" type="slidenum">
              <a:rPr lang="sv-SE" smtClean="0"/>
              <a:pPr>
                <a:defRPr/>
              </a:pPr>
              <a:t>26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Delprocess: Manuellt avrop, t.ex. telefon</a:t>
            </a:r>
            <a:endParaRPr lang="sv-SE" i="1" dirty="0" smtClean="0">
              <a:solidFill>
                <a:srgbClr val="FF0000"/>
              </a:solidFill>
            </a:endParaRPr>
          </a:p>
        </p:txBody>
      </p:sp>
      <p:sp>
        <p:nvSpPr>
          <p:cNvPr id="79" name="Rectangle 90"/>
          <p:cNvSpPr/>
          <p:nvPr/>
        </p:nvSpPr>
        <p:spPr bwMode="auto">
          <a:xfrm>
            <a:off x="395288" y="1484312"/>
            <a:ext cx="8389937" cy="2232720"/>
          </a:xfrm>
          <a:prstGeom prst="rect">
            <a:avLst/>
          </a:prstGeom>
          <a:noFill/>
          <a:ln w="127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36000" tIns="36000" rIns="72000"/>
          <a:lstStyle/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Entreprenör</a:t>
            </a: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80" name="Rectangle 90"/>
          <p:cNvSpPr/>
          <p:nvPr/>
        </p:nvSpPr>
        <p:spPr bwMode="auto">
          <a:xfrm>
            <a:off x="395288" y="3789040"/>
            <a:ext cx="8389937" cy="1656333"/>
          </a:xfrm>
          <a:prstGeom prst="rect">
            <a:avLst/>
          </a:prstGeom>
          <a:noFill/>
          <a:ln w="127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36000" tIns="36000" rIns="72000"/>
          <a:lstStyle/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Leverantör</a:t>
            </a: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5" name="Line Callout 1 (Accent Bar) 19"/>
          <p:cNvSpPr/>
          <p:nvPr/>
        </p:nvSpPr>
        <p:spPr bwMode="auto">
          <a:xfrm>
            <a:off x="395536" y="2793331"/>
            <a:ext cx="720725" cy="347637"/>
          </a:xfrm>
          <a:prstGeom prst="accentCallout1">
            <a:avLst>
              <a:gd name="adj1" fmla="val 26008"/>
              <a:gd name="adj2" fmla="val 99975"/>
              <a:gd name="adj3" fmla="val 28309"/>
              <a:gd name="adj4" fmla="val 118643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lIns="36000" tIns="0" rIns="36000" bIns="0"/>
          <a:lstStyle/>
          <a:p>
            <a:pPr marL="85725" indent="-85725" eaLnBrk="0" hangingPunct="0">
              <a:lnSpc>
                <a:spcPts val="9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sv-SE" sz="1000" b="0" dirty="0" smtClean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 marL="85725" indent="-85725" eaLnBrk="0" hangingPunct="0">
              <a:lnSpc>
                <a:spcPts val="9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sv-SE" sz="1000" b="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DP Inköp</a:t>
            </a:r>
            <a:endParaRPr lang="sv-SE" sz="1000" b="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7" name="Isosceles Triangle 42"/>
          <p:cNvSpPr/>
          <p:nvPr/>
        </p:nvSpPr>
        <p:spPr>
          <a:xfrm rot="5400000">
            <a:off x="1173337" y="2867223"/>
            <a:ext cx="261937" cy="233363"/>
          </a:xfrm>
          <a:prstGeom prst="triangl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endParaRPr lang="sv-SE">
              <a:ln>
                <a:solidFill>
                  <a:srgbClr val="FF0000"/>
                </a:solidFill>
              </a:ln>
            </a:endParaRPr>
          </a:p>
        </p:txBody>
      </p:sp>
      <p:grpSp>
        <p:nvGrpSpPr>
          <p:cNvPr id="2" name="Group 38"/>
          <p:cNvGrpSpPr/>
          <p:nvPr/>
        </p:nvGrpSpPr>
        <p:grpSpPr>
          <a:xfrm>
            <a:off x="3563888" y="4229844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54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55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3. Bekräfta avrop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45" name="Elbow Connector 2"/>
          <p:cNvCxnSpPr>
            <a:stCxn id="17" idx="0"/>
            <a:endCxn id="42" idx="1"/>
          </p:cNvCxnSpPr>
          <p:nvPr/>
        </p:nvCxnSpPr>
        <p:spPr>
          <a:xfrm flipV="1">
            <a:off x="1420987" y="2452586"/>
            <a:ext cx="342701" cy="53131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3"/>
          <p:cNvGrpSpPr/>
          <p:nvPr/>
        </p:nvGrpSpPr>
        <p:grpSpPr>
          <a:xfrm>
            <a:off x="1763688" y="4208685"/>
            <a:ext cx="864096" cy="495299"/>
            <a:chOff x="2125650" y="1736726"/>
            <a:chExt cx="677876" cy="357186"/>
          </a:xfrm>
          <a:solidFill>
            <a:srgbClr val="FFFF00"/>
          </a:solidFill>
        </p:grpSpPr>
        <p:sp>
          <p:nvSpPr>
            <p:cNvPr id="65" name="Rectangle 46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66" name="Rectangle 47"/>
            <p:cNvSpPr/>
            <p:nvPr/>
          </p:nvSpPr>
          <p:spPr bwMode="auto">
            <a:xfrm>
              <a:off x="2125650" y="1782445"/>
              <a:ext cx="677859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marL="93663" indent="-93663"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2. Avrop registreras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95" name="Elbow Connector 2"/>
          <p:cNvCxnSpPr>
            <a:stCxn id="54" idx="0"/>
            <a:endCxn id="44" idx="2"/>
          </p:cNvCxnSpPr>
          <p:nvPr/>
        </p:nvCxnSpPr>
        <p:spPr>
          <a:xfrm rot="16200000" flipV="1">
            <a:off x="3142589" y="3418794"/>
            <a:ext cx="1592932" cy="2916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8"/>
          <p:cNvGrpSpPr/>
          <p:nvPr/>
        </p:nvGrpSpPr>
        <p:grpSpPr>
          <a:xfrm>
            <a:off x="3534740" y="2141612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43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44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4. Skapar avrop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47" name="Elbow Connector 2"/>
          <p:cNvCxnSpPr>
            <a:stCxn id="64" idx="3"/>
            <a:endCxn id="77" idx="1"/>
          </p:cNvCxnSpPr>
          <p:nvPr/>
        </p:nvCxnSpPr>
        <p:spPr>
          <a:xfrm>
            <a:off x="5854029" y="2431554"/>
            <a:ext cx="802507" cy="13664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2"/>
          <p:cNvCxnSpPr>
            <a:stCxn id="44" idx="3"/>
            <a:endCxn id="64" idx="1"/>
          </p:cNvCxnSpPr>
          <p:nvPr/>
        </p:nvCxnSpPr>
        <p:spPr>
          <a:xfrm>
            <a:off x="4314202" y="2420961"/>
            <a:ext cx="1092152" cy="1059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77"/>
          <p:cNvSpPr txBox="1">
            <a:spLocks noChangeArrowheads="1"/>
          </p:cNvSpPr>
          <p:nvPr/>
        </p:nvSpPr>
        <p:spPr bwMode="auto">
          <a:xfrm>
            <a:off x="5289573" y="2564904"/>
            <a:ext cx="404812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Nej</a:t>
            </a:r>
          </a:p>
        </p:txBody>
      </p:sp>
      <p:sp>
        <p:nvSpPr>
          <p:cNvPr id="64" name="Flowchart: Decision 72"/>
          <p:cNvSpPr>
            <a:spLocks noChangeArrowheads="1"/>
          </p:cNvSpPr>
          <p:nvPr/>
        </p:nvSpPr>
        <p:spPr bwMode="auto">
          <a:xfrm>
            <a:off x="5406354" y="2298204"/>
            <a:ext cx="447675" cy="266700"/>
          </a:xfrm>
          <a:prstGeom prst="flowChartDecision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ts val="900"/>
              </a:lnSpc>
              <a:spcBef>
                <a:spcPct val="50000"/>
              </a:spcBef>
              <a:defRPr/>
            </a:pPr>
            <a:endParaRPr lang="sv-SE" sz="800" dirty="0">
              <a:latin typeface="+mn-lt"/>
              <a:cs typeface="+mn-cs"/>
            </a:endParaRPr>
          </a:p>
        </p:txBody>
      </p:sp>
      <p:sp>
        <p:nvSpPr>
          <p:cNvPr id="68" name="TextBox 73"/>
          <p:cNvSpPr txBox="1">
            <a:spLocks noChangeArrowheads="1"/>
          </p:cNvSpPr>
          <p:nvPr/>
        </p:nvSpPr>
        <p:spPr bwMode="auto">
          <a:xfrm>
            <a:off x="4782466" y="2102078"/>
            <a:ext cx="7081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 smtClean="0"/>
              <a:t>Acceptera bekräftelse?</a:t>
            </a:r>
            <a:endParaRPr lang="sv-SE" sz="1000" b="0" dirty="0"/>
          </a:p>
        </p:txBody>
      </p:sp>
      <p:sp>
        <p:nvSpPr>
          <p:cNvPr id="69" name="TextBox 77"/>
          <p:cNvSpPr txBox="1">
            <a:spLocks noChangeArrowheads="1"/>
          </p:cNvSpPr>
          <p:nvPr/>
        </p:nvSpPr>
        <p:spPr bwMode="auto">
          <a:xfrm>
            <a:off x="5892872" y="2276872"/>
            <a:ext cx="404813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Ja</a:t>
            </a:r>
          </a:p>
        </p:txBody>
      </p:sp>
      <p:cxnSp>
        <p:nvCxnSpPr>
          <p:cNvPr id="73" name="Elbow Connector 2"/>
          <p:cNvCxnSpPr>
            <a:stCxn id="64" idx="2"/>
            <a:endCxn id="70" idx="1"/>
          </p:cNvCxnSpPr>
          <p:nvPr/>
        </p:nvCxnSpPr>
        <p:spPr>
          <a:xfrm rot="16200000" flipH="1">
            <a:off x="5548734" y="2646362"/>
            <a:ext cx="558825" cy="39590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3"/>
          <p:cNvGrpSpPr/>
          <p:nvPr/>
        </p:nvGrpSpPr>
        <p:grpSpPr>
          <a:xfrm>
            <a:off x="1763688" y="2132857"/>
            <a:ext cx="779482" cy="576063"/>
            <a:chOff x="2125650" y="1736726"/>
            <a:chExt cx="677876" cy="415429"/>
          </a:xfrm>
          <a:solidFill>
            <a:srgbClr val="FFFF00"/>
          </a:solidFill>
        </p:grpSpPr>
        <p:sp>
          <p:nvSpPr>
            <p:cNvPr id="41" name="Rectangle 46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42" name="Rectangle 47"/>
            <p:cNvSpPr/>
            <p:nvPr/>
          </p:nvSpPr>
          <p:spPr bwMode="auto">
            <a:xfrm>
              <a:off x="2125650" y="1782444"/>
              <a:ext cx="677859" cy="369711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marL="93663" indent="-93663"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1. Material beställs manuellt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46" name="Elbow Connector 2"/>
          <p:cNvCxnSpPr>
            <a:stCxn id="42" idx="2"/>
            <a:endCxn id="65" idx="0"/>
          </p:cNvCxnSpPr>
          <p:nvPr/>
        </p:nvCxnSpPr>
        <p:spPr>
          <a:xfrm rot="16200000" flipH="1">
            <a:off x="1424700" y="3437639"/>
            <a:ext cx="1499765" cy="4232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Pentagon 126"/>
          <p:cNvSpPr/>
          <p:nvPr/>
        </p:nvSpPr>
        <p:spPr>
          <a:xfrm rot="5400000">
            <a:off x="5868144" y="3068960"/>
            <a:ext cx="315912" cy="425450"/>
          </a:xfrm>
          <a:prstGeom prst="homePlat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72" name="TextBox 73"/>
          <p:cNvSpPr txBox="1">
            <a:spLocks noChangeArrowheads="1"/>
          </p:cNvSpPr>
          <p:nvPr/>
        </p:nvSpPr>
        <p:spPr bwMode="auto">
          <a:xfrm>
            <a:off x="6095278" y="3182565"/>
            <a:ext cx="9802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/>
              <a:t>Till </a:t>
            </a:r>
            <a:r>
              <a:rPr lang="sv-SE" sz="1000" b="0" dirty="0" smtClean="0"/>
              <a:t>DP Avropsändring</a:t>
            </a:r>
            <a:endParaRPr lang="sv-SE" sz="1000" b="0" dirty="0"/>
          </a:p>
        </p:txBody>
      </p:sp>
      <p:sp>
        <p:nvSpPr>
          <p:cNvPr id="75" name="TextBox 73"/>
          <p:cNvSpPr txBox="1">
            <a:spLocks noChangeArrowheads="1"/>
          </p:cNvSpPr>
          <p:nvPr/>
        </p:nvSpPr>
        <p:spPr bwMode="auto">
          <a:xfrm>
            <a:off x="6972448" y="2364269"/>
            <a:ext cx="6238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/>
              <a:t>Till </a:t>
            </a:r>
            <a:r>
              <a:rPr lang="sv-SE" sz="1000" b="0" dirty="0" smtClean="0"/>
              <a:t>DP Från leverantör</a:t>
            </a:r>
            <a:endParaRPr lang="sv-SE" sz="1000" b="0" dirty="0"/>
          </a:p>
        </p:txBody>
      </p:sp>
      <p:sp>
        <p:nvSpPr>
          <p:cNvPr id="77" name="Pentagon 126"/>
          <p:cNvSpPr/>
          <p:nvPr/>
        </p:nvSpPr>
        <p:spPr>
          <a:xfrm>
            <a:off x="6656536" y="2355478"/>
            <a:ext cx="315912" cy="425450"/>
          </a:xfrm>
          <a:prstGeom prst="homePlat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cxnSp>
        <p:nvCxnSpPr>
          <p:cNvPr id="56" name="Elbow Connector 2"/>
          <p:cNvCxnSpPr>
            <a:stCxn id="66" idx="3"/>
            <a:endCxn id="55" idx="1"/>
          </p:cNvCxnSpPr>
          <p:nvPr/>
        </p:nvCxnSpPr>
        <p:spPr>
          <a:xfrm>
            <a:off x="2627762" y="4488033"/>
            <a:ext cx="936126" cy="2116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latshållare för bildnummer 34"/>
          <p:cNvSpPr>
            <a:spLocks noGrp="1"/>
          </p:cNvSpPr>
          <p:nvPr>
            <p:ph type="sldNum" sz="quarter" idx="12"/>
          </p:nvPr>
        </p:nvSpPr>
        <p:spPr>
          <a:xfrm>
            <a:off x="7092280" y="6324600"/>
            <a:ext cx="1905000" cy="457200"/>
          </a:xfrm>
        </p:spPr>
        <p:txBody>
          <a:bodyPr/>
          <a:lstStyle/>
          <a:p>
            <a:pPr>
              <a:defRPr/>
            </a:pPr>
            <a:fld id="{A9CF64A7-CB9E-4D9A-A360-3267D160C419}" type="slidenum">
              <a:rPr lang="sv-SE" smtClean="0"/>
              <a:pPr>
                <a:defRPr/>
              </a:pPr>
              <a:t>27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323850" y="549275"/>
            <a:ext cx="7224713" cy="492125"/>
          </a:xfrm>
        </p:spPr>
        <p:txBody>
          <a:bodyPr/>
          <a:lstStyle/>
          <a:p>
            <a:pPr eaLnBrk="1" hangingPunct="1"/>
            <a:r>
              <a:rPr lang="sv-SE" dirty="0" smtClean="0"/>
              <a:t>Beskrivning av manuellt avrop</a:t>
            </a:r>
          </a:p>
        </p:txBody>
      </p:sp>
      <p:graphicFrame>
        <p:nvGraphicFramePr>
          <p:cNvPr id="60499" name="Group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812313"/>
              </p:ext>
            </p:extLst>
          </p:nvPr>
        </p:nvGraphicFramePr>
        <p:xfrm>
          <a:off x="468313" y="1997933"/>
          <a:ext cx="7934325" cy="2439817"/>
        </p:xfrm>
        <a:graphic>
          <a:graphicData uri="http://schemas.openxmlformats.org/drawingml/2006/table">
            <a:tbl>
              <a:tblPr/>
              <a:tblGrid>
                <a:gridCol w="1335087"/>
                <a:gridCol w="1038225"/>
                <a:gridCol w="1282700"/>
                <a:gridCol w="1757363"/>
                <a:gridCol w="2520950"/>
              </a:tblGrid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Steg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Ansvarig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Input (viktigaste)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Output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Kommentar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Beställa material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Entreprenör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Avtal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Beställt material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Personal gör en manuell beställning, t.ex. via telefon, fax eller e-post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Registrera order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Beställt eller hämtat material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Registrerat avrop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 skapar order i sitt system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Order kompletteras med projektnummer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Bekräfta order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Registrerat avrop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Bekräftat avrop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Telefonavrop bekräftas till entreprenör, manuellt eller i meddelande för bekräftelse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Leverantörens avropsnummer gäller för båda parter för den kommande processen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4. Skapa avrop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Entreprenör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Bekräftat avrop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Uppdaterat system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Entreprenörens system skapar ett avrop från leverantörens avropsbekräftelse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Vid accept, enligt delprocess Från leverantör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Vid ej accept, enligt delprocess Avropsändring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EF959-0213-4905-AFF9-D0BC00AA9C48}" type="slidenum">
              <a:rPr lang="sv-SE" smtClean="0"/>
              <a:pPr>
                <a:defRPr/>
              </a:pPr>
              <a:t>28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latshållare för bildnummer 6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fld id="{79F8DD1F-624D-48E4-B53D-2E65D4684CA9}" type="slidenum">
              <a:rPr lang="en-US" sz="1200" b="0">
                <a:solidFill>
                  <a:schemeClr val="bg1"/>
                </a:solidFill>
                <a:cs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29</a:t>
            </a:fld>
            <a:endParaRPr lang="en-US" sz="1200" b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5363" name="Rectangle 100"/>
          <p:cNvSpPr txBox="1">
            <a:spLocks noChangeArrowheads="1"/>
          </p:cNvSpPr>
          <p:nvPr/>
        </p:nvSpPr>
        <p:spPr bwMode="auto">
          <a:xfrm>
            <a:off x="228600" y="228600"/>
            <a:ext cx="8087816" cy="838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b"/>
          <a:lstStyle/>
          <a:p>
            <a:pPr defTabSz="762000"/>
            <a:r>
              <a:rPr lang="sv-SE" sz="2800" dirty="0" smtClean="0">
                <a:solidFill>
                  <a:schemeClr val="bg1"/>
                </a:solidFill>
              </a:rPr>
              <a:t>Från leverantör</a:t>
            </a:r>
            <a:r>
              <a:rPr lang="sv-SE" sz="2800" dirty="0" smtClean="0">
                <a:solidFill>
                  <a:schemeClr val="bg1"/>
                </a:solidFill>
                <a:cs typeface="Arial" charset="0"/>
              </a:rPr>
              <a:t>, aktiviteter</a:t>
            </a:r>
            <a:endParaRPr lang="en-GB" sz="2800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15383" name="Picture 88" descr="C:\Users\Peter\AppData\Local\Microsoft\Windows\Temporary Internet Files\Content.IE5\VXSG3B6J\MP90040208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581160"/>
            <a:ext cx="80803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4" name="Picture 91" descr="C:\Users\Peter\AppData\Local\Microsoft\Windows\Temporary Internet Files\Content.IE5\VXSG3B6J\MC90043482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6080" y="4542219"/>
            <a:ext cx="842963" cy="84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" name="Rektangel 151"/>
          <p:cNvSpPr>
            <a:spLocks noChangeArrowheads="1"/>
          </p:cNvSpPr>
          <p:nvPr/>
        </p:nvSpPr>
        <p:spPr bwMode="auto">
          <a:xfrm>
            <a:off x="1475656" y="2230412"/>
            <a:ext cx="14401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1400" dirty="0" smtClean="0">
                <a:solidFill>
                  <a:srgbClr val="2F74A6"/>
                </a:solidFill>
                <a:latin typeface="Verdana" pitchFamily="34" charset="0"/>
                <a:cs typeface="Arial" charset="0"/>
              </a:rPr>
              <a:t>Byggprojekt</a:t>
            </a:r>
          </a:p>
        </p:txBody>
      </p:sp>
      <p:sp>
        <p:nvSpPr>
          <p:cNvPr id="99" name="Line 93"/>
          <p:cNvSpPr>
            <a:spLocks noChangeShapeType="1"/>
          </p:cNvSpPr>
          <p:nvPr/>
        </p:nvSpPr>
        <p:spPr bwMode="auto">
          <a:xfrm flipH="1">
            <a:off x="3347864" y="3068960"/>
            <a:ext cx="714375" cy="0"/>
          </a:xfrm>
          <a:prstGeom prst="line">
            <a:avLst/>
          </a:prstGeom>
          <a:noFill/>
          <a:ln w="63500">
            <a:solidFill>
              <a:srgbClr val="800000"/>
            </a:solidFill>
            <a:round/>
            <a:headEnd type="triangle" w="sm" len="med"/>
            <a:tailEnd type="triangle" w="sm" len="med"/>
          </a:ln>
        </p:spPr>
        <p:txBody>
          <a:bodyPr/>
          <a:lstStyle/>
          <a:p>
            <a:endParaRPr lang="sv-SE"/>
          </a:p>
        </p:txBody>
      </p:sp>
      <p:sp>
        <p:nvSpPr>
          <p:cNvPr id="101" name="Rektangel 151"/>
          <p:cNvSpPr>
            <a:spLocks noChangeArrowheads="1"/>
          </p:cNvSpPr>
          <p:nvPr/>
        </p:nvSpPr>
        <p:spPr bwMode="auto">
          <a:xfrm>
            <a:off x="5508104" y="2221120"/>
            <a:ext cx="24482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1400" dirty="0" smtClean="0">
                <a:solidFill>
                  <a:srgbClr val="2F74A6"/>
                </a:solidFill>
                <a:latin typeface="Verdana" pitchFamily="34" charset="0"/>
                <a:cs typeface="Arial" charset="0"/>
              </a:rPr>
              <a:t>Leverantör eller 3PL</a:t>
            </a:r>
          </a:p>
        </p:txBody>
      </p:sp>
      <p:sp>
        <p:nvSpPr>
          <p:cNvPr id="102" name="Rektangel 151"/>
          <p:cNvSpPr>
            <a:spLocks noChangeArrowheads="1"/>
          </p:cNvSpPr>
          <p:nvPr/>
        </p:nvSpPr>
        <p:spPr bwMode="auto">
          <a:xfrm>
            <a:off x="2646040" y="4437112"/>
            <a:ext cx="14401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1400" dirty="0" smtClean="0">
                <a:solidFill>
                  <a:srgbClr val="2F74A6"/>
                </a:solidFill>
                <a:latin typeface="Verdana" pitchFamily="34" charset="0"/>
                <a:cs typeface="Arial" charset="0"/>
              </a:rPr>
              <a:t>Transportör</a:t>
            </a:r>
          </a:p>
        </p:txBody>
      </p:sp>
      <p:sp>
        <p:nvSpPr>
          <p:cNvPr id="115" name="Rektangel 106"/>
          <p:cNvSpPr>
            <a:spLocks noChangeArrowheads="1"/>
          </p:cNvSpPr>
          <p:nvPr/>
        </p:nvSpPr>
        <p:spPr bwMode="auto">
          <a:xfrm>
            <a:off x="1547664" y="3277433"/>
            <a:ext cx="129614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</a:rPr>
              <a:t> hantera avvikelser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  <a:cs typeface="Arial" charset="0"/>
              </a:rPr>
              <a:t> förbereda </a:t>
            </a:r>
            <a:r>
              <a:rPr lang="sv-SE" sz="1200" b="0" dirty="0" err="1" smtClean="0">
                <a:latin typeface="Verdana" pitchFamily="34" charset="0"/>
                <a:cs typeface="Arial" charset="0"/>
              </a:rPr>
              <a:t>godsmottag-ning</a:t>
            </a:r>
            <a:endParaRPr lang="sv-SE" sz="1200" b="0" dirty="0">
              <a:latin typeface="Verdana" pitchFamily="34" charset="0"/>
              <a:cs typeface="Arial" charset="0"/>
            </a:endParaRPr>
          </a:p>
        </p:txBody>
      </p:sp>
      <p:sp>
        <p:nvSpPr>
          <p:cNvPr id="116" name="Rektangel 106"/>
          <p:cNvSpPr>
            <a:spLocks noChangeArrowheads="1"/>
          </p:cNvSpPr>
          <p:nvPr/>
        </p:nvSpPr>
        <p:spPr bwMode="auto">
          <a:xfrm>
            <a:off x="5580112" y="3052117"/>
            <a:ext cx="194421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>
                <a:latin typeface="Verdana" pitchFamily="34" charset="0"/>
                <a:cs typeface="Arial" charset="0"/>
              </a:rPr>
              <a:t> </a:t>
            </a:r>
            <a:r>
              <a:rPr lang="sv-SE" sz="1200" b="0" dirty="0" smtClean="0">
                <a:latin typeface="Verdana" pitchFamily="34" charset="0"/>
              </a:rPr>
              <a:t>packning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  <a:cs typeface="Arial" charset="0"/>
              </a:rPr>
              <a:t> märkning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</a:rPr>
              <a:t> lastordning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  <a:cs typeface="Arial" charset="0"/>
              </a:rPr>
              <a:t> avvikelsehantering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  <a:cs typeface="Arial" charset="0"/>
              </a:rPr>
              <a:t> leveransavisering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</a:rPr>
              <a:t> boka transport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  <a:cs typeface="Arial" charset="0"/>
              </a:rPr>
              <a:t> lastning</a:t>
            </a:r>
          </a:p>
        </p:txBody>
      </p:sp>
      <p:sp>
        <p:nvSpPr>
          <p:cNvPr id="117" name="Rektangel 106"/>
          <p:cNvSpPr>
            <a:spLocks noChangeArrowheads="1"/>
          </p:cNvSpPr>
          <p:nvPr/>
        </p:nvSpPr>
        <p:spPr bwMode="auto">
          <a:xfrm>
            <a:off x="2790056" y="5301208"/>
            <a:ext cx="129614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>
                <a:latin typeface="Verdana" pitchFamily="34" charset="0"/>
                <a:cs typeface="Arial" charset="0"/>
              </a:rPr>
              <a:t> </a:t>
            </a:r>
            <a:r>
              <a:rPr lang="sv-SE" sz="1200" b="0" dirty="0" smtClean="0">
                <a:latin typeface="Verdana" pitchFamily="34" charset="0"/>
                <a:cs typeface="Arial" charset="0"/>
              </a:rPr>
              <a:t>bekräfta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  <a:cs typeface="Arial" charset="0"/>
              </a:rPr>
              <a:t> planera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>
                <a:latin typeface="Verdana" pitchFamily="34" charset="0"/>
              </a:rPr>
              <a:t> </a:t>
            </a:r>
            <a:r>
              <a:rPr lang="sv-SE" sz="1200" b="0" dirty="0" smtClean="0">
                <a:latin typeface="Verdana" pitchFamily="34" charset="0"/>
                <a:cs typeface="Arial" charset="0"/>
              </a:rPr>
              <a:t>lasta 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  <a:cs typeface="Arial" charset="0"/>
              </a:rPr>
              <a:t> scanna etiketter</a:t>
            </a:r>
            <a:endParaRPr lang="sv-SE" sz="1200" b="0" dirty="0">
              <a:latin typeface="Verdana" pitchFamily="34" charset="0"/>
              <a:cs typeface="Arial" charset="0"/>
            </a:endParaRPr>
          </a:p>
        </p:txBody>
      </p:sp>
      <p:sp>
        <p:nvSpPr>
          <p:cNvPr id="125" name="Line 93"/>
          <p:cNvSpPr>
            <a:spLocks noChangeShapeType="1"/>
          </p:cNvSpPr>
          <p:nvPr/>
        </p:nvSpPr>
        <p:spPr bwMode="auto">
          <a:xfrm flipH="1">
            <a:off x="4355976" y="3861048"/>
            <a:ext cx="1152127" cy="648072"/>
          </a:xfrm>
          <a:prstGeom prst="line">
            <a:avLst/>
          </a:prstGeom>
          <a:noFill/>
          <a:ln w="63500">
            <a:solidFill>
              <a:srgbClr val="800000"/>
            </a:solidFill>
            <a:round/>
            <a:headEnd type="triangle" w="sm" len="med"/>
            <a:tailEnd type="triangle" w="sm" len="med"/>
          </a:ln>
        </p:spPr>
        <p:txBody>
          <a:bodyPr/>
          <a:lstStyle/>
          <a:p>
            <a:endParaRPr lang="sv-SE"/>
          </a:p>
        </p:txBody>
      </p:sp>
      <p:sp>
        <p:nvSpPr>
          <p:cNvPr id="54" name="Rektangel 53"/>
          <p:cNvSpPr/>
          <p:nvPr/>
        </p:nvSpPr>
        <p:spPr>
          <a:xfrm>
            <a:off x="611560" y="1340768"/>
            <a:ext cx="706911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dirty="0" smtClean="0">
                <a:latin typeface="Verdana" pitchFamily="34" charset="0"/>
              </a:rPr>
              <a:t>Förutsättning:</a:t>
            </a:r>
            <a:r>
              <a:rPr lang="sv-SE" sz="1400" b="0" dirty="0" smtClean="0">
                <a:latin typeface="Verdana" pitchFamily="34" charset="0"/>
              </a:rPr>
              <a:t> Fastställt avrop</a:t>
            </a:r>
          </a:p>
          <a:p>
            <a:r>
              <a:rPr lang="sv-SE" sz="1400" dirty="0" smtClean="0">
                <a:latin typeface="Verdana" pitchFamily="34" charset="0"/>
              </a:rPr>
              <a:t>Part hos entreprenör:</a:t>
            </a:r>
            <a:r>
              <a:rPr lang="sv-SE" sz="1400" b="0" dirty="0" smtClean="0">
                <a:latin typeface="Verdana" pitchFamily="34" charset="0"/>
              </a:rPr>
              <a:t> Arbetsledare, platschef, ledande montör (varierar)</a:t>
            </a:r>
          </a:p>
          <a:p>
            <a:r>
              <a:rPr lang="sv-SE" sz="1400" dirty="0" smtClean="0">
                <a:latin typeface="Verdana" pitchFamily="34" charset="0"/>
              </a:rPr>
              <a:t>Part hos leverantör:</a:t>
            </a:r>
            <a:r>
              <a:rPr lang="sv-SE" sz="1400" b="0" dirty="0" smtClean="0">
                <a:latin typeface="Verdana" pitchFamily="34" charset="0"/>
              </a:rPr>
              <a:t> Lager, utlastning, logistik</a:t>
            </a:r>
            <a:endParaRPr lang="sv-SE" sz="1400" dirty="0"/>
          </a:p>
        </p:txBody>
      </p:sp>
      <p:sp>
        <p:nvSpPr>
          <p:cNvPr id="55" name="Rektangel 54"/>
          <p:cNvSpPr/>
          <p:nvPr/>
        </p:nvSpPr>
        <p:spPr>
          <a:xfrm>
            <a:off x="3059832" y="3140968"/>
            <a:ext cx="1997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b="0" dirty="0" smtClean="0">
                <a:solidFill>
                  <a:srgbClr val="C00000"/>
                </a:solidFill>
                <a:latin typeface="Verdana" pitchFamily="34" charset="0"/>
              </a:rPr>
              <a:t>Meddelandeutväxling</a:t>
            </a:r>
          </a:p>
          <a:p>
            <a:pPr>
              <a:buFont typeface="Arial" charset="0"/>
              <a:buChar char="•"/>
            </a:pPr>
            <a:r>
              <a:rPr lang="sv-SE" sz="1200" b="0" dirty="0" smtClean="0">
                <a:solidFill>
                  <a:srgbClr val="C00000"/>
                </a:solidFill>
                <a:latin typeface="Verdana" pitchFamily="34" charset="0"/>
              </a:rPr>
              <a:t> leveransavisering</a:t>
            </a:r>
          </a:p>
        </p:txBody>
      </p:sp>
      <p:pic>
        <p:nvPicPr>
          <p:cNvPr id="20" name="Picture 5" descr="2049466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688" y="2557353"/>
            <a:ext cx="653033" cy="749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ktangel 16"/>
          <p:cNvSpPr/>
          <p:nvPr/>
        </p:nvSpPr>
        <p:spPr>
          <a:xfrm>
            <a:off x="3942184" y="4581128"/>
            <a:ext cx="1997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b="0" dirty="0" smtClean="0">
                <a:solidFill>
                  <a:srgbClr val="C00000"/>
                </a:solidFill>
                <a:latin typeface="Verdana" pitchFamily="34" charset="0"/>
              </a:rPr>
              <a:t>Meddelandeutväxling</a:t>
            </a:r>
          </a:p>
          <a:p>
            <a:pPr>
              <a:buFont typeface="Arial" charset="0"/>
              <a:buChar char="•"/>
            </a:pPr>
            <a:r>
              <a:rPr lang="sv-SE" sz="1200" b="0" dirty="0" smtClean="0">
                <a:solidFill>
                  <a:srgbClr val="C00000"/>
                </a:solidFill>
                <a:latin typeface="Verdana" pitchFamily="34" charset="0"/>
              </a:rPr>
              <a:t> bokning</a:t>
            </a:r>
          </a:p>
          <a:p>
            <a:pPr>
              <a:buFont typeface="Arial" charset="0"/>
              <a:buChar char="•"/>
            </a:pPr>
            <a:r>
              <a:rPr lang="sv-SE" sz="1200" b="0" dirty="0" smtClean="0">
                <a:solidFill>
                  <a:srgbClr val="C00000"/>
                </a:solidFill>
                <a:latin typeface="Verdana" pitchFamily="34" charset="0"/>
              </a:rPr>
              <a:t> bokningsbekräftelse</a:t>
            </a:r>
          </a:p>
          <a:p>
            <a:pPr>
              <a:buFont typeface="Arial" charset="0"/>
              <a:buChar char="•"/>
            </a:pPr>
            <a:r>
              <a:rPr lang="sv-SE" sz="1200" b="0" dirty="0" smtClean="0">
                <a:solidFill>
                  <a:srgbClr val="C00000"/>
                </a:solidFill>
                <a:latin typeface="Verdana" pitchFamily="34" charset="0"/>
              </a:rPr>
              <a:t> transportinstruktion</a:t>
            </a:r>
          </a:p>
        </p:txBody>
      </p:sp>
      <p:sp>
        <p:nvSpPr>
          <p:cNvPr id="18" name="Platshållare för bild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F64A7-CB9E-4D9A-A360-3267D160C419}" type="slidenum">
              <a:rPr lang="sv-SE" smtClean="0"/>
              <a:pPr>
                <a:defRPr/>
              </a:pPr>
              <a:t>29</a:t>
            </a:fld>
            <a:endParaRPr lang="sv-SE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99" grpId="0" animBg="1"/>
      <p:bldP spid="101" grpId="0"/>
      <p:bldP spid="102" grpId="0"/>
      <p:bldP spid="115" grpId="0"/>
      <p:bldP spid="116" grpId="0"/>
      <p:bldP spid="117" grpId="0"/>
      <p:bldP spid="1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Platshållare för bild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52010B-2557-489A-BC6B-3EDF7409E20F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  <p:sp>
        <p:nvSpPr>
          <p:cNvPr id="471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Om denna processbeskrivning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1600" y="1700808"/>
            <a:ext cx="7391400" cy="4010000"/>
          </a:xfrm>
        </p:spPr>
        <p:txBody>
          <a:bodyPr/>
          <a:lstStyle/>
          <a:p>
            <a:r>
              <a:rPr lang="sv-SE" b="1" dirty="0" smtClean="0">
                <a:solidFill>
                  <a:srgbClr val="C00000"/>
                </a:solidFill>
              </a:rPr>
              <a:t>Syfte</a:t>
            </a:r>
            <a:r>
              <a:rPr lang="sv-SE" dirty="0" smtClean="0"/>
              <a:t>: En branschgemensam vägledning för aktiviteter och informationsflöden vid varuförsörjning till, på och från byggarbetsplatser</a:t>
            </a:r>
          </a:p>
          <a:p>
            <a:r>
              <a:rPr lang="sv-SE" b="1" dirty="0" smtClean="0">
                <a:solidFill>
                  <a:srgbClr val="C00000"/>
                </a:solidFill>
              </a:rPr>
              <a:t>Målgrupp: </a:t>
            </a:r>
            <a:r>
              <a:rPr lang="sv-SE" dirty="0" smtClean="0"/>
              <a:t>Entreprenörer, installatörer, underentreprenörer, leverantörer, projektörer och systemleverantörer</a:t>
            </a:r>
          </a:p>
          <a:p>
            <a:r>
              <a:rPr lang="sv-SE" b="1" dirty="0" smtClean="0">
                <a:solidFill>
                  <a:srgbClr val="C00000"/>
                </a:solidFill>
              </a:rPr>
              <a:t>Omfattning: </a:t>
            </a:r>
            <a:r>
              <a:rPr lang="sv-SE" dirty="0" smtClean="0"/>
              <a:t>Försörjning av material till byggarbetsplatser</a:t>
            </a:r>
          </a:p>
          <a:p>
            <a:r>
              <a:rPr lang="sv-SE" b="1" dirty="0" smtClean="0">
                <a:solidFill>
                  <a:srgbClr val="C00000"/>
                </a:solidFill>
              </a:rPr>
              <a:t>Tillämpning</a:t>
            </a:r>
            <a:r>
              <a:rPr lang="sv-SE" dirty="0" smtClean="0"/>
              <a:t>: För hela eller delar av varuförsörjningen och dess informationsflöde</a:t>
            </a:r>
          </a:p>
          <a:p>
            <a:r>
              <a:rPr lang="sv-SE" b="1" dirty="0" smtClean="0">
                <a:solidFill>
                  <a:srgbClr val="C00000"/>
                </a:solidFill>
              </a:rPr>
              <a:t>Kompletterande underlag: </a:t>
            </a:r>
            <a:r>
              <a:rPr lang="sv-SE" dirty="0" smtClean="0"/>
              <a:t>Standarden ”BEAst </a:t>
            </a:r>
            <a:r>
              <a:rPr lang="sv-SE" dirty="0" err="1" smtClean="0"/>
              <a:t>Supply</a:t>
            </a:r>
            <a:r>
              <a:rPr lang="sv-SE" dirty="0" smtClean="0"/>
              <a:t> Material” för meddelanden och ”BEAst </a:t>
            </a:r>
            <a:r>
              <a:rPr lang="sv-SE" dirty="0" err="1" smtClean="0"/>
              <a:t>Label</a:t>
            </a:r>
            <a:r>
              <a:rPr lang="sv-SE" dirty="0" smtClean="0"/>
              <a:t>” för kollietiketter</a:t>
            </a:r>
          </a:p>
          <a:p>
            <a:r>
              <a:rPr lang="sv-SE" b="1" dirty="0" smtClean="0">
                <a:solidFill>
                  <a:srgbClr val="C00000"/>
                </a:solidFill>
              </a:rPr>
              <a:t>Avgränsning:</a:t>
            </a:r>
            <a:r>
              <a:rPr lang="sv-SE" dirty="0" smtClean="0"/>
              <a:t> Avser ej anläggningstransporter och maskintjänster, se standarden </a:t>
            </a:r>
            <a:r>
              <a:rPr lang="sv-SE" dirty="0" err="1" smtClean="0"/>
              <a:t>NeC</a:t>
            </a:r>
            <a:endParaRPr lang="sv-SE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Delprocess: Plockning, packning och märkning baserat på avrop</a:t>
            </a:r>
            <a:endParaRPr lang="sv-SE" i="1" dirty="0" smtClean="0">
              <a:solidFill>
                <a:srgbClr val="FF0000"/>
              </a:solidFill>
            </a:endParaRPr>
          </a:p>
        </p:txBody>
      </p:sp>
      <p:sp>
        <p:nvSpPr>
          <p:cNvPr id="79" name="Rectangle 90"/>
          <p:cNvSpPr/>
          <p:nvPr/>
        </p:nvSpPr>
        <p:spPr bwMode="auto">
          <a:xfrm>
            <a:off x="395288" y="1484312"/>
            <a:ext cx="8389937" cy="1152600"/>
          </a:xfrm>
          <a:prstGeom prst="rect">
            <a:avLst/>
          </a:prstGeom>
          <a:noFill/>
          <a:ln w="127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36000" tIns="36000" rIns="72000"/>
          <a:lstStyle/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Entreprenör</a:t>
            </a: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80" name="Rectangle 90"/>
          <p:cNvSpPr/>
          <p:nvPr/>
        </p:nvSpPr>
        <p:spPr bwMode="auto">
          <a:xfrm>
            <a:off x="395288" y="2708920"/>
            <a:ext cx="8389937" cy="3456384"/>
          </a:xfrm>
          <a:prstGeom prst="rect">
            <a:avLst/>
          </a:prstGeom>
          <a:noFill/>
          <a:ln w="127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36000" tIns="36000" rIns="72000"/>
          <a:lstStyle/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Leverantör</a:t>
            </a: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5" name="Line Callout 1 (Accent Bar) 19"/>
          <p:cNvSpPr/>
          <p:nvPr/>
        </p:nvSpPr>
        <p:spPr bwMode="auto">
          <a:xfrm>
            <a:off x="395536" y="1929235"/>
            <a:ext cx="720725" cy="347637"/>
          </a:xfrm>
          <a:prstGeom prst="accentCallout1">
            <a:avLst>
              <a:gd name="adj1" fmla="val 26008"/>
              <a:gd name="adj2" fmla="val 99975"/>
              <a:gd name="adj3" fmla="val 28309"/>
              <a:gd name="adj4" fmla="val 118643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lIns="36000" tIns="0" rIns="36000" bIns="0"/>
          <a:lstStyle/>
          <a:p>
            <a:pPr marL="85725" indent="-85725" eaLnBrk="0" hangingPunct="0">
              <a:lnSpc>
                <a:spcPts val="9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sv-SE" sz="800" b="0" dirty="0" smtClean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 marL="85725" indent="-85725" eaLnBrk="0" hangingPunct="0">
              <a:lnSpc>
                <a:spcPts val="9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sv-SE" sz="1000" b="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DP Avrop</a:t>
            </a:r>
            <a:endParaRPr lang="sv-SE" sz="1000" b="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7" name="Isosceles Triangle 42"/>
          <p:cNvSpPr/>
          <p:nvPr/>
        </p:nvSpPr>
        <p:spPr>
          <a:xfrm rot="5400000">
            <a:off x="1173337" y="2003127"/>
            <a:ext cx="261937" cy="233363"/>
          </a:xfrm>
          <a:prstGeom prst="triangl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endParaRPr lang="sv-SE">
              <a:ln>
                <a:solidFill>
                  <a:srgbClr val="FF0000"/>
                </a:solidFill>
              </a:ln>
            </a:endParaRPr>
          </a:p>
        </p:txBody>
      </p:sp>
      <p:cxnSp>
        <p:nvCxnSpPr>
          <p:cNvPr id="45" name="Elbow Connector 2"/>
          <p:cNvCxnSpPr>
            <a:stCxn id="17" idx="0"/>
            <a:endCxn id="64" idx="0"/>
          </p:cNvCxnSpPr>
          <p:nvPr/>
        </p:nvCxnSpPr>
        <p:spPr>
          <a:xfrm>
            <a:off x="1420987" y="2119809"/>
            <a:ext cx="710555" cy="1247636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3"/>
          <p:cNvGrpSpPr/>
          <p:nvPr/>
        </p:nvGrpSpPr>
        <p:grpSpPr>
          <a:xfrm>
            <a:off x="3203848" y="5157193"/>
            <a:ext cx="779482" cy="853427"/>
            <a:chOff x="2125650" y="1736726"/>
            <a:chExt cx="677876" cy="519286"/>
          </a:xfrm>
          <a:solidFill>
            <a:srgbClr val="FFFF00"/>
          </a:solidFill>
        </p:grpSpPr>
        <p:sp>
          <p:nvSpPr>
            <p:cNvPr id="65" name="Rectangle 46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66" name="Rectangle 47"/>
            <p:cNvSpPr/>
            <p:nvPr/>
          </p:nvSpPr>
          <p:spPr bwMode="auto">
            <a:xfrm>
              <a:off x="2125650" y="1782444"/>
              <a:ext cx="677859" cy="47356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marL="93663" indent="-93663"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2. Skapa BEAst </a:t>
              </a:r>
              <a:r>
                <a:rPr lang="sv-SE" sz="1000" dirty="0" err="1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Label</a:t>
              </a: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 produkt-etikett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grpSp>
        <p:nvGrpSpPr>
          <p:cNvPr id="6" name="Group 3"/>
          <p:cNvGrpSpPr/>
          <p:nvPr/>
        </p:nvGrpSpPr>
        <p:grpSpPr>
          <a:xfrm>
            <a:off x="1547664" y="4365105"/>
            <a:ext cx="779482" cy="576063"/>
            <a:chOff x="2125650" y="1736726"/>
            <a:chExt cx="677876" cy="415429"/>
          </a:xfrm>
          <a:solidFill>
            <a:srgbClr val="FFFF00"/>
          </a:solidFill>
        </p:grpSpPr>
        <p:sp>
          <p:nvSpPr>
            <p:cNvPr id="41" name="Rectangle 46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42" name="Rectangle 47"/>
            <p:cNvSpPr/>
            <p:nvPr/>
          </p:nvSpPr>
          <p:spPr bwMode="auto">
            <a:xfrm>
              <a:off x="2125650" y="1782444"/>
              <a:ext cx="677859" cy="369711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marL="93663" indent="-93663"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1a. Plocka, märka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46" name="Elbow Connector 2"/>
          <p:cNvCxnSpPr>
            <a:stCxn id="39" idx="2"/>
            <a:endCxn id="66" idx="1"/>
          </p:cNvCxnSpPr>
          <p:nvPr/>
        </p:nvCxnSpPr>
        <p:spPr>
          <a:xfrm rot="5400000">
            <a:off x="2856936" y="5050724"/>
            <a:ext cx="917663" cy="223838"/>
          </a:xfrm>
          <a:prstGeom prst="bentConnector4">
            <a:avLst>
              <a:gd name="adj1" fmla="val 28797"/>
              <a:gd name="adj2" fmla="val 202127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2"/>
          <p:cNvCxnSpPr>
            <a:stCxn id="39" idx="3"/>
            <a:endCxn id="59" idx="1"/>
          </p:cNvCxnSpPr>
          <p:nvPr/>
        </p:nvCxnSpPr>
        <p:spPr>
          <a:xfrm>
            <a:off x="3651523" y="4570462"/>
            <a:ext cx="272405" cy="11437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lowchart: Decision 72"/>
          <p:cNvSpPr>
            <a:spLocks noChangeArrowheads="1"/>
          </p:cNvSpPr>
          <p:nvPr/>
        </p:nvSpPr>
        <p:spPr bwMode="auto">
          <a:xfrm>
            <a:off x="3203848" y="4437112"/>
            <a:ext cx="447675" cy="266700"/>
          </a:xfrm>
          <a:prstGeom prst="flowChartDecision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ts val="900"/>
              </a:lnSpc>
              <a:spcBef>
                <a:spcPct val="50000"/>
              </a:spcBef>
              <a:defRPr/>
            </a:pPr>
            <a:endParaRPr lang="sv-SE" sz="800" dirty="0">
              <a:latin typeface="+mn-lt"/>
              <a:cs typeface="+mn-cs"/>
            </a:endParaRPr>
          </a:p>
        </p:txBody>
      </p:sp>
      <p:sp>
        <p:nvSpPr>
          <p:cNvPr id="40" name="TextBox 73"/>
          <p:cNvSpPr txBox="1">
            <a:spLocks noChangeArrowheads="1"/>
          </p:cNvSpPr>
          <p:nvPr/>
        </p:nvSpPr>
        <p:spPr bwMode="auto">
          <a:xfrm>
            <a:off x="2382051" y="4232121"/>
            <a:ext cx="89380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 smtClean="0"/>
              <a:t>BEAst </a:t>
            </a:r>
            <a:r>
              <a:rPr lang="sv-SE" sz="1000" b="0" dirty="0" err="1" smtClean="0"/>
              <a:t>Label</a:t>
            </a:r>
            <a:r>
              <a:rPr lang="sv-SE" sz="1000" b="0" dirty="0" smtClean="0"/>
              <a:t> produktetikett?</a:t>
            </a:r>
            <a:endParaRPr lang="sv-SE" sz="1000" b="0" dirty="0"/>
          </a:p>
        </p:txBody>
      </p:sp>
      <p:sp>
        <p:nvSpPr>
          <p:cNvPr id="48" name="TextBox 77"/>
          <p:cNvSpPr txBox="1">
            <a:spLocks noChangeArrowheads="1"/>
          </p:cNvSpPr>
          <p:nvPr/>
        </p:nvSpPr>
        <p:spPr bwMode="auto">
          <a:xfrm>
            <a:off x="3203848" y="4725144"/>
            <a:ext cx="404813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Ja</a:t>
            </a:r>
          </a:p>
        </p:txBody>
      </p:sp>
      <p:cxnSp>
        <p:nvCxnSpPr>
          <p:cNvPr id="49" name="Elbow Connector 2"/>
          <p:cNvCxnSpPr>
            <a:stCxn id="66" idx="3"/>
            <a:endCxn id="59" idx="2"/>
          </p:cNvCxnSpPr>
          <p:nvPr/>
        </p:nvCxnSpPr>
        <p:spPr>
          <a:xfrm flipV="1">
            <a:off x="3983310" y="4941167"/>
            <a:ext cx="330349" cy="680308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77"/>
          <p:cNvSpPr txBox="1">
            <a:spLocks noChangeArrowheads="1"/>
          </p:cNvSpPr>
          <p:nvPr/>
        </p:nvSpPr>
        <p:spPr bwMode="auto">
          <a:xfrm>
            <a:off x="3563888" y="4365104"/>
            <a:ext cx="404812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Nej</a:t>
            </a:r>
          </a:p>
        </p:txBody>
      </p:sp>
      <p:grpSp>
        <p:nvGrpSpPr>
          <p:cNvPr id="57" name="Group 3"/>
          <p:cNvGrpSpPr/>
          <p:nvPr/>
        </p:nvGrpSpPr>
        <p:grpSpPr>
          <a:xfrm>
            <a:off x="3923928" y="4365104"/>
            <a:ext cx="779482" cy="576063"/>
            <a:chOff x="2125650" y="1736726"/>
            <a:chExt cx="677876" cy="415429"/>
          </a:xfrm>
          <a:solidFill>
            <a:srgbClr val="FFFF00"/>
          </a:solidFill>
        </p:grpSpPr>
        <p:sp>
          <p:nvSpPr>
            <p:cNvPr id="58" name="Rectangle 46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59" name="Rectangle 47"/>
            <p:cNvSpPr/>
            <p:nvPr/>
          </p:nvSpPr>
          <p:spPr bwMode="auto">
            <a:xfrm>
              <a:off x="2125650" y="1782444"/>
              <a:ext cx="677859" cy="369711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marL="93663" indent="-93663"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3. Skapa kolli-etikett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67" name="Elbow Connector 2"/>
          <p:cNvCxnSpPr>
            <a:stCxn id="42" idx="3"/>
            <a:endCxn id="39" idx="1"/>
          </p:cNvCxnSpPr>
          <p:nvPr/>
        </p:nvCxnSpPr>
        <p:spPr>
          <a:xfrm flipV="1">
            <a:off x="2327126" y="4570462"/>
            <a:ext cx="876722" cy="11437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Flowchart: Decision 72"/>
          <p:cNvSpPr>
            <a:spLocks noChangeArrowheads="1"/>
          </p:cNvSpPr>
          <p:nvPr/>
        </p:nvSpPr>
        <p:spPr bwMode="auto">
          <a:xfrm>
            <a:off x="5436096" y="4509120"/>
            <a:ext cx="447675" cy="266700"/>
          </a:xfrm>
          <a:prstGeom prst="flowChartDecision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ts val="900"/>
              </a:lnSpc>
              <a:spcBef>
                <a:spcPct val="50000"/>
              </a:spcBef>
              <a:defRPr/>
            </a:pPr>
            <a:endParaRPr lang="sv-SE" sz="800" dirty="0">
              <a:latin typeface="+mn-lt"/>
              <a:cs typeface="+mn-cs"/>
            </a:endParaRPr>
          </a:p>
        </p:txBody>
      </p:sp>
      <p:sp>
        <p:nvSpPr>
          <p:cNvPr id="83" name="TextBox 77"/>
          <p:cNvSpPr txBox="1">
            <a:spLocks noChangeArrowheads="1"/>
          </p:cNvSpPr>
          <p:nvPr/>
        </p:nvSpPr>
        <p:spPr bwMode="auto">
          <a:xfrm>
            <a:off x="5364088" y="4951622"/>
            <a:ext cx="404813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Ja</a:t>
            </a:r>
          </a:p>
        </p:txBody>
      </p:sp>
      <p:sp>
        <p:nvSpPr>
          <p:cNvPr id="84" name="TextBox 77"/>
          <p:cNvSpPr txBox="1">
            <a:spLocks noChangeArrowheads="1"/>
          </p:cNvSpPr>
          <p:nvPr/>
        </p:nvSpPr>
        <p:spPr bwMode="auto">
          <a:xfrm>
            <a:off x="5796136" y="4437112"/>
            <a:ext cx="404812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Nej</a:t>
            </a:r>
          </a:p>
        </p:txBody>
      </p:sp>
      <p:cxnSp>
        <p:nvCxnSpPr>
          <p:cNvPr id="85" name="Elbow Connector 2"/>
          <p:cNvCxnSpPr>
            <a:endCxn id="82" idx="1"/>
          </p:cNvCxnSpPr>
          <p:nvPr/>
        </p:nvCxnSpPr>
        <p:spPr>
          <a:xfrm flipV="1">
            <a:off x="4716016" y="4642470"/>
            <a:ext cx="720080" cy="1066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73"/>
          <p:cNvSpPr txBox="1">
            <a:spLocks noChangeArrowheads="1"/>
          </p:cNvSpPr>
          <p:nvPr/>
        </p:nvSpPr>
        <p:spPr bwMode="auto">
          <a:xfrm>
            <a:off x="5004048" y="4339263"/>
            <a:ext cx="79208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 smtClean="0"/>
              <a:t>Del av pall?</a:t>
            </a:r>
            <a:endParaRPr lang="sv-SE" sz="1000" b="0" dirty="0"/>
          </a:p>
        </p:txBody>
      </p:sp>
      <p:grpSp>
        <p:nvGrpSpPr>
          <p:cNvPr id="87" name="Group 3"/>
          <p:cNvGrpSpPr/>
          <p:nvPr/>
        </p:nvGrpSpPr>
        <p:grpSpPr>
          <a:xfrm>
            <a:off x="5220072" y="5229200"/>
            <a:ext cx="980876" cy="720078"/>
            <a:chOff x="2125650" y="1736726"/>
            <a:chExt cx="677876" cy="519286"/>
          </a:xfrm>
          <a:solidFill>
            <a:srgbClr val="FFFF00"/>
          </a:solidFill>
        </p:grpSpPr>
        <p:sp>
          <p:nvSpPr>
            <p:cNvPr id="88" name="Rectangle 46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89" name="Rectangle 47"/>
            <p:cNvSpPr/>
            <p:nvPr/>
          </p:nvSpPr>
          <p:spPr bwMode="auto">
            <a:xfrm>
              <a:off x="2125650" y="1782444"/>
              <a:ext cx="677859" cy="47356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marL="93663" indent="-93663"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4. Skapa BEAst </a:t>
              </a:r>
              <a:r>
                <a:rPr lang="sv-SE" sz="1000" dirty="0" err="1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Label</a:t>
              </a: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 kolli-etikett pall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grpSp>
        <p:nvGrpSpPr>
          <p:cNvPr id="90" name="Group 3"/>
          <p:cNvGrpSpPr/>
          <p:nvPr/>
        </p:nvGrpSpPr>
        <p:grpSpPr>
          <a:xfrm>
            <a:off x="6372200" y="4437112"/>
            <a:ext cx="779482" cy="576063"/>
            <a:chOff x="2125650" y="1736726"/>
            <a:chExt cx="677876" cy="415429"/>
          </a:xfrm>
          <a:solidFill>
            <a:srgbClr val="FFFF00"/>
          </a:solidFill>
        </p:grpSpPr>
        <p:sp>
          <p:nvSpPr>
            <p:cNvPr id="91" name="Rectangle 46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92" name="Rectangle 47"/>
            <p:cNvSpPr/>
            <p:nvPr/>
          </p:nvSpPr>
          <p:spPr bwMode="auto">
            <a:xfrm>
              <a:off x="2125650" y="1782444"/>
              <a:ext cx="677859" cy="369711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marL="93663" indent="-93663"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5. Skapa transport-etikett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93" name="Elbow Connector 2"/>
          <p:cNvCxnSpPr>
            <a:stCxn id="82" idx="3"/>
            <a:endCxn id="92" idx="1"/>
          </p:cNvCxnSpPr>
          <p:nvPr/>
        </p:nvCxnSpPr>
        <p:spPr>
          <a:xfrm>
            <a:off x="5883771" y="4642470"/>
            <a:ext cx="488429" cy="11437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lbow Connector 2"/>
          <p:cNvCxnSpPr>
            <a:stCxn id="82" idx="2"/>
            <a:endCxn id="88" idx="0"/>
          </p:cNvCxnSpPr>
          <p:nvPr/>
        </p:nvCxnSpPr>
        <p:spPr>
          <a:xfrm rot="16200000" flipH="1">
            <a:off x="5458537" y="4977217"/>
            <a:ext cx="453380" cy="5058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lbow Connector 2"/>
          <p:cNvCxnSpPr>
            <a:stCxn id="89" idx="3"/>
            <a:endCxn id="92" idx="2"/>
          </p:cNvCxnSpPr>
          <p:nvPr/>
        </p:nvCxnSpPr>
        <p:spPr>
          <a:xfrm flipV="1">
            <a:off x="6200923" y="5013175"/>
            <a:ext cx="561008" cy="607762"/>
          </a:xfrm>
          <a:prstGeom prst="bentConnector2">
            <a:avLst/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Flowchart: Decision 72"/>
          <p:cNvSpPr>
            <a:spLocks noChangeArrowheads="1"/>
          </p:cNvSpPr>
          <p:nvPr/>
        </p:nvSpPr>
        <p:spPr bwMode="auto">
          <a:xfrm>
            <a:off x="1907704" y="3367445"/>
            <a:ext cx="447675" cy="266700"/>
          </a:xfrm>
          <a:prstGeom prst="flowChartDecision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ts val="900"/>
              </a:lnSpc>
              <a:spcBef>
                <a:spcPct val="50000"/>
              </a:spcBef>
              <a:defRPr/>
            </a:pPr>
            <a:endParaRPr lang="sv-SE" sz="800" dirty="0">
              <a:latin typeface="+mn-lt"/>
              <a:cs typeface="+mn-cs"/>
            </a:endParaRPr>
          </a:p>
        </p:txBody>
      </p:sp>
      <p:sp>
        <p:nvSpPr>
          <p:cNvPr id="68" name="TextBox 73"/>
          <p:cNvSpPr txBox="1">
            <a:spLocks noChangeArrowheads="1"/>
          </p:cNvSpPr>
          <p:nvPr/>
        </p:nvSpPr>
        <p:spPr bwMode="auto">
          <a:xfrm>
            <a:off x="1115616" y="3403159"/>
            <a:ext cx="79208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 smtClean="0"/>
              <a:t>BEAst </a:t>
            </a:r>
            <a:r>
              <a:rPr lang="sv-SE" sz="1000" b="0" dirty="0" err="1" smtClean="0"/>
              <a:t>Label</a:t>
            </a:r>
            <a:r>
              <a:rPr lang="sv-SE" sz="1000" b="0" dirty="0" smtClean="0"/>
              <a:t>?</a:t>
            </a:r>
            <a:endParaRPr lang="sv-SE" sz="1000" b="0" dirty="0"/>
          </a:p>
        </p:txBody>
      </p:sp>
      <p:sp>
        <p:nvSpPr>
          <p:cNvPr id="69" name="TextBox 77"/>
          <p:cNvSpPr txBox="1">
            <a:spLocks noChangeArrowheads="1"/>
          </p:cNvSpPr>
          <p:nvPr/>
        </p:nvSpPr>
        <p:spPr bwMode="auto">
          <a:xfrm>
            <a:off x="1835696" y="3655477"/>
            <a:ext cx="404813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Ja</a:t>
            </a:r>
          </a:p>
        </p:txBody>
      </p:sp>
      <p:sp>
        <p:nvSpPr>
          <p:cNvPr id="70" name="TextBox 77"/>
          <p:cNvSpPr txBox="1">
            <a:spLocks noChangeArrowheads="1"/>
          </p:cNvSpPr>
          <p:nvPr/>
        </p:nvSpPr>
        <p:spPr bwMode="auto">
          <a:xfrm>
            <a:off x="2267744" y="3295437"/>
            <a:ext cx="404812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Nej</a:t>
            </a:r>
          </a:p>
        </p:txBody>
      </p:sp>
      <p:cxnSp>
        <p:nvCxnSpPr>
          <p:cNvPr id="72" name="Elbow Connector 2"/>
          <p:cNvCxnSpPr>
            <a:stCxn id="74" idx="3"/>
            <a:endCxn id="91" idx="0"/>
          </p:cNvCxnSpPr>
          <p:nvPr/>
        </p:nvCxnSpPr>
        <p:spPr>
          <a:xfrm>
            <a:off x="3767286" y="3604714"/>
            <a:ext cx="2994663" cy="832398"/>
          </a:xfrm>
          <a:prstGeom prst="bentConnector2">
            <a:avLst/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2"/>
          <p:cNvCxnSpPr>
            <a:stCxn id="64" idx="2"/>
            <a:endCxn id="41" idx="0"/>
          </p:cNvCxnSpPr>
          <p:nvPr/>
        </p:nvCxnSpPr>
        <p:spPr>
          <a:xfrm rot="5400000">
            <a:off x="1668998" y="3902561"/>
            <a:ext cx="730960" cy="19412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73"/>
          <p:cNvSpPr txBox="1">
            <a:spLocks noChangeArrowheads="1"/>
          </p:cNvSpPr>
          <p:nvPr/>
        </p:nvSpPr>
        <p:spPr bwMode="auto">
          <a:xfrm>
            <a:off x="7668344" y="1700808"/>
            <a:ext cx="8640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/>
              <a:t>Till </a:t>
            </a:r>
            <a:r>
              <a:rPr lang="sv-SE" sz="1000" b="0" dirty="0" smtClean="0"/>
              <a:t>DP Från leverantör</a:t>
            </a:r>
            <a:endParaRPr lang="sv-SE" sz="1000" b="0" dirty="0"/>
          </a:p>
        </p:txBody>
      </p:sp>
      <p:sp>
        <p:nvSpPr>
          <p:cNvPr id="62" name="Pentagon 126"/>
          <p:cNvSpPr/>
          <p:nvPr/>
        </p:nvSpPr>
        <p:spPr>
          <a:xfrm>
            <a:off x="8000504" y="2056413"/>
            <a:ext cx="315912" cy="425450"/>
          </a:xfrm>
          <a:prstGeom prst="homePlat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grpSp>
        <p:nvGrpSpPr>
          <p:cNvPr id="71" name="Group 3"/>
          <p:cNvGrpSpPr/>
          <p:nvPr/>
        </p:nvGrpSpPr>
        <p:grpSpPr>
          <a:xfrm>
            <a:off x="2987824" y="3284984"/>
            <a:ext cx="779482" cy="576063"/>
            <a:chOff x="2125650" y="1736726"/>
            <a:chExt cx="677876" cy="415429"/>
          </a:xfrm>
          <a:solidFill>
            <a:srgbClr val="FFFF00"/>
          </a:solidFill>
        </p:grpSpPr>
        <p:sp>
          <p:nvSpPr>
            <p:cNvPr id="73" name="Rectangle 46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74" name="Rectangle 47"/>
            <p:cNvSpPr/>
            <p:nvPr/>
          </p:nvSpPr>
          <p:spPr bwMode="auto">
            <a:xfrm>
              <a:off x="2125650" y="1782444"/>
              <a:ext cx="677859" cy="369711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marL="93663" indent="-93663"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1b. Plocka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52" name="Elbow Connector 2"/>
          <p:cNvCxnSpPr>
            <a:stCxn id="78" idx="3"/>
            <a:endCxn id="62" idx="1"/>
          </p:cNvCxnSpPr>
          <p:nvPr/>
        </p:nvCxnSpPr>
        <p:spPr>
          <a:xfrm>
            <a:off x="6517701" y="2138441"/>
            <a:ext cx="1482803" cy="13069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2"/>
          <p:cNvCxnSpPr>
            <a:stCxn id="64" idx="3"/>
          </p:cNvCxnSpPr>
          <p:nvPr/>
        </p:nvCxnSpPr>
        <p:spPr>
          <a:xfrm>
            <a:off x="2355379" y="3500795"/>
            <a:ext cx="632445" cy="21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Platshållare för bildnummer 52"/>
          <p:cNvSpPr>
            <a:spLocks noGrp="1"/>
          </p:cNvSpPr>
          <p:nvPr>
            <p:ph type="sldNum" sz="quarter" idx="12"/>
          </p:nvPr>
        </p:nvSpPr>
        <p:spPr>
          <a:xfrm>
            <a:off x="7059488" y="6324600"/>
            <a:ext cx="1905000" cy="457200"/>
          </a:xfrm>
        </p:spPr>
        <p:txBody>
          <a:bodyPr/>
          <a:lstStyle/>
          <a:p>
            <a:pPr>
              <a:defRPr/>
            </a:pPr>
            <a:fld id="{A9CF64A7-CB9E-4D9A-A360-3267D160C419}" type="slidenum">
              <a:rPr lang="sv-SE" smtClean="0"/>
              <a:pPr>
                <a:defRPr/>
              </a:pPr>
              <a:t>30</a:t>
            </a:fld>
            <a:endParaRPr lang="sv-SE"/>
          </a:p>
        </p:txBody>
      </p:sp>
      <p:grpSp>
        <p:nvGrpSpPr>
          <p:cNvPr id="54" name="Group 3"/>
          <p:cNvGrpSpPr/>
          <p:nvPr/>
        </p:nvGrpSpPr>
        <p:grpSpPr>
          <a:xfrm>
            <a:off x="7608942" y="4437112"/>
            <a:ext cx="779482" cy="576063"/>
            <a:chOff x="2125650" y="1736726"/>
            <a:chExt cx="677876" cy="415429"/>
          </a:xfrm>
          <a:solidFill>
            <a:srgbClr val="FFFF00"/>
          </a:solidFill>
        </p:grpSpPr>
        <p:sp>
          <p:nvSpPr>
            <p:cNvPr id="55" name="Rectangle 46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63" name="Rectangle 47"/>
            <p:cNvSpPr/>
            <p:nvPr/>
          </p:nvSpPr>
          <p:spPr bwMode="auto">
            <a:xfrm>
              <a:off x="2125650" y="1782444"/>
              <a:ext cx="677859" cy="369711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marL="93663" indent="-93663" algn="ctr" eaLnBrk="0" hangingPunct="0">
                <a:spcBef>
                  <a:spcPts val="0"/>
                </a:spcBef>
                <a:defRPr/>
              </a:pPr>
              <a:r>
                <a:rPr lang="sv-SE" sz="1000" dirty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6</a:t>
              </a: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. Leve-</a:t>
              </a:r>
              <a:r>
                <a:rPr lang="sv-SE" sz="1000" dirty="0" err="1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rans</a:t>
              </a: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-avisera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grpSp>
        <p:nvGrpSpPr>
          <p:cNvPr id="76" name="Group 3"/>
          <p:cNvGrpSpPr/>
          <p:nvPr/>
        </p:nvGrpSpPr>
        <p:grpSpPr>
          <a:xfrm>
            <a:off x="5508104" y="1818711"/>
            <a:ext cx="1009622" cy="576063"/>
            <a:chOff x="2125650" y="1736726"/>
            <a:chExt cx="677876" cy="415429"/>
          </a:xfrm>
          <a:solidFill>
            <a:srgbClr val="FFFF00"/>
          </a:solidFill>
        </p:grpSpPr>
        <p:sp>
          <p:nvSpPr>
            <p:cNvPr id="77" name="Rectangle 46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78" name="Rectangle 47"/>
            <p:cNvSpPr/>
            <p:nvPr/>
          </p:nvSpPr>
          <p:spPr bwMode="auto">
            <a:xfrm>
              <a:off x="2125650" y="1782444"/>
              <a:ext cx="677859" cy="369711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marL="93663" indent="-93663"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7 Planera mottagning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81" name="Elbow Connector 2"/>
          <p:cNvCxnSpPr>
            <a:stCxn id="55" idx="0"/>
            <a:endCxn id="78" idx="2"/>
          </p:cNvCxnSpPr>
          <p:nvPr/>
        </p:nvCxnSpPr>
        <p:spPr>
          <a:xfrm rot="16200000" flipV="1">
            <a:off x="5984628" y="2423049"/>
            <a:ext cx="2042338" cy="1985788"/>
          </a:xfrm>
          <a:prstGeom prst="bentConnector3">
            <a:avLst>
              <a:gd name="adj1" fmla="val 68257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2"/>
          <p:cNvCxnSpPr>
            <a:stCxn id="92" idx="3"/>
            <a:endCxn id="63" idx="1"/>
          </p:cNvCxnSpPr>
          <p:nvPr/>
        </p:nvCxnSpPr>
        <p:spPr>
          <a:xfrm>
            <a:off x="7151662" y="4756842"/>
            <a:ext cx="457280" cy="127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323850" y="549275"/>
            <a:ext cx="8640638" cy="492125"/>
          </a:xfrm>
        </p:spPr>
        <p:txBody>
          <a:bodyPr/>
          <a:lstStyle/>
          <a:p>
            <a:pPr eaLnBrk="1" hangingPunct="1"/>
            <a:r>
              <a:rPr lang="sv-SE" dirty="0" smtClean="0"/>
              <a:t>Beskrivning av delprocess plockning, packning och märkning</a:t>
            </a:r>
          </a:p>
        </p:txBody>
      </p:sp>
      <p:graphicFrame>
        <p:nvGraphicFramePr>
          <p:cNvPr id="60499" name="Group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831702"/>
              </p:ext>
            </p:extLst>
          </p:nvPr>
        </p:nvGraphicFramePr>
        <p:xfrm>
          <a:off x="598115" y="1628800"/>
          <a:ext cx="7934325" cy="4705009"/>
        </p:xfrm>
        <a:graphic>
          <a:graphicData uri="http://schemas.openxmlformats.org/drawingml/2006/table">
            <a:tbl>
              <a:tblPr/>
              <a:tblGrid>
                <a:gridCol w="1335087"/>
                <a:gridCol w="1038225"/>
                <a:gridCol w="1282700"/>
                <a:gridCol w="1757363"/>
                <a:gridCol w="2520950"/>
              </a:tblGrid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Steg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Ansvarig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Input (viktigaste)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Output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Kommentar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1a Plocka, märka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Avrop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Packade kollin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 avropet framgår om kollin ska märkas med BEAst </a:t>
                      </a:r>
                      <a:r>
                        <a:rPr kumimoji="0" lang="sv-SE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Label</a:t>
                      </a: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och i så fall om det är 7 eller 8 destinationsfält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1b. Plocka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Avrop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Plockade artiklar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 de fall avropet inte anvisar om märkning med BEAst </a:t>
                      </a:r>
                      <a:r>
                        <a:rPr kumimoji="0" lang="sv-SE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Label</a:t>
                      </a:r>
                      <a:endParaRPr kumimoji="0" lang="sv-SE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Kunder som inte ska ha BEAst </a:t>
                      </a:r>
                      <a:r>
                        <a:rPr kumimoji="0" lang="sv-SE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Label</a:t>
                      </a: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kan ange traditionellt godsmärke i avropet.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Skapa produktetikett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Avrop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Manual BEAst </a:t>
                      </a:r>
                      <a:r>
                        <a:rPr kumimoji="0" lang="sv-SE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Label</a:t>
                      </a:r>
                      <a:endParaRPr kumimoji="0" lang="sv-SE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Produkter märkta med BEAst  D om så angivet i avrop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 vissa fall ska BEAst  </a:t>
                      </a:r>
                      <a:r>
                        <a:rPr kumimoji="0" lang="sv-SE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Label</a:t>
                      </a: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 appliceras på produkter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Kan vara säljarens vanliga märkning som kompletterats med destinationsuppgifter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Skapa kollietikett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Avrop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Manual BEAst  </a:t>
                      </a:r>
                      <a:r>
                        <a:rPr kumimoji="0" lang="sv-SE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Label</a:t>
                      </a:r>
                      <a:endParaRPr kumimoji="0" lang="sv-SE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Kollin märkta med BEAst B om så angivet i avrop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Varje kolli har en BEAst  </a:t>
                      </a:r>
                      <a:r>
                        <a:rPr kumimoji="0" lang="sv-SE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label</a:t>
                      </a: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B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Även BEAst  </a:t>
                      </a:r>
                      <a:r>
                        <a:rPr kumimoji="0" lang="sv-SE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Label</a:t>
                      </a: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C i de fall det är mer än 15 artiklar i kollit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Varje kolli har unikt ID (SSCC AI=90)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4. Skapa kollietikett pall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Avrop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Manual BEAst  </a:t>
                      </a:r>
                      <a:r>
                        <a:rPr kumimoji="0" lang="sv-SE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Label</a:t>
                      </a:r>
                      <a:endParaRPr kumimoji="0" lang="sv-SE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Märkt pall med BEAst </a:t>
                      </a:r>
                      <a:r>
                        <a:rPr kumimoji="0" lang="sv-SE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Label</a:t>
                      </a: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A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Varje pall märks på två sidor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Unikt ID (SSCC, AI=90) på pallen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5. Skapa transportetikett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Avrop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Manual BEAst  </a:t>
                      </a:r>
                      <a:r>
                        <a:rPr kumimoji="0" lang="sv-SE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Label</a:t>
                      </a:r>
                      <a:endParaRPr kumimoji="0" lang="sv-SE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Speditörs anvisning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Manual STE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Transportmärkt gods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Transportetikett STE sätts på pallen/godset för speditörs/transportörs behov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Unikt ID (SSCC, AI=00) på varje transportkolli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6. Leveransavisera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Avrop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Packat gods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Leveransavisering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När gods är utlastat skickas meddelandet leveransavisering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7. Planera mottagning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Entreprenör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Avrop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Leveransavisering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Mottagning planerad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Avropet uppdateras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Planering för mottagning, t.ex. lossningsresurser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EF959-0213-4905-AFF9-D0BC00AA9C48}" type="slidenum">
              <a:rPr lang="sv-SE" smtClean="0"/>
              <a:pPr>
                <a:defRPr/>
              </a:pPr>
              <a:t>31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Delprocess: Från leverantör</a:t>
            </a:r>
            <a:endParaRPr lang="sv-SE" i="1" dirty="0" smtClean="0">
              <a:solidFill>
                <a:srgbClr val="FF0000"/>
              </a:solidFill>
            </a:endParaRPr>
          </a:p>
        </p:txBody>
      </p:sp>
      <p:sp>
        <p:nvSpPr>
          <p:cNvPr id="79" name="Rectangle 90"/>
          <p:cNvSpPr/>
          <p:nvPr/>
        </p:nvSpPr>
        <p:spPr bwMode="auto">
          <a:xfrm>
            <a:off x="395288" y="1196752"/>
            <a:ext cx="8389937" cy="936104"/>
          </a:xfrm>
          <a:prstGeom prst="rect">
            <a:avLst/>
          </a:prstGeom>
          <a:noFill/>
          <a:ln w="127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36000" tIns="36000" rIns="72000"/>
          <a:lstStyle/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Mottagare</a:t>
            </a:r>
          </a:p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Entreprenör eller 3PL</a:t>
            </a:r>
          </a:p>
        </p:txBody>
      </p:sp>
      <p:sp>
        <p:nvSpPr>
          <p:cNvPr id="80" name="Rectangle 90"/>
          <p:cNvSpPr/>
          <p:nvPr/>
        </p:nvSpPr>
        <p:spPr bwMode="auto">
          <a:xfrm>
            <a:off x="395288" y="4005064"/>
            <a:ext cx="8389937" cy="2304256"/>
          </a:xfrm>
          <a:prstGeom prst="rect">
            <a:avLst/>
          </a:prstGeom>
          <a:noFill/>
          <a:ln w="127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36000" tIns="36000" rIns="72000"/>
          <a:lstStyle/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Avsändare</a:t>
            </a:r>
          </a:p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Leverantör eller 3PL</a:t>
            </a: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5" name="Line Callout 1 (Accent Bar) 19"/>
          <p:cNvSpPr/>
          <p:nvPr/>
        </p:nvSpPr>
        <p:spPr bwMode="auto">
          <a:xfrm>
            <a:off x="395536" y="5529635"/>
            <a:ext cx="720725" cy="419645"/>
          </a:xfrm>
          <a:prstGeom prst="accentCallout1">
            <a:avLst>
              <a:gd name="adj1" fmla="val 26008"/>
              <a:gd name="adj2" fmla="val 99975"/>
              <a:gd name="adj3" fmla="val 28309"/>
              <a:gd name="adj4" fmla="val 118643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lIns="36000" tIns="0" rIns="36000" bIns="0"/>
          <a:lstStyle/>
          <a:p>
            <a:pPr marL="85725" indent="-85725" eaLnBrk="0" hangingPunct="0">
              <a:lnSpc>
                <a:spcPts val="9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sv-SE" sz="800" b="0" dirty="0">
                <a:solidFill>
                  <a:schemeClr val="tx1">
                    <a:lumMod val="50000"/>
                  </a:schemeClr>
                </a:solidFill>
                <a:cs typeface="+mn-cs"/>
              </a:rPr>
              <a:t>Delprocess </a:t>
            </a:r>
            <a:r>
              <a:rPr lang="sv-SE" sz="800" b="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Avrop</a:t>
            </a:r>
            <a:endParaRPr lang="sv-SE" sz="800" b="0" dirty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 marL="85725" indent="-85725" algn="ctr" eaLnBrk="0" hangingPunct="0">
              <a:lnSpc>
                <a:spcPts val="9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sv-SE" sz="800" b="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7" name="Isosceles Triangle 42"/>
          <p:cNvSpPr/>
          <p:nvPr/>
        </p:nvSpPr>
        <p:spPr>
          <a:xfrm rot="5400000">
            <a:off x="1173337" y="5603527"/>
            <a:ext cx="261937" cy="233363"/>
          </a:xfrm>
          <a:prstGeom prst="triangl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endParaRPr lang="sv-SE">
              <a:ln>
                <a:solidFill>
                  <a:srgbClr val="FF0000"/>
                </a:solidFill>
              </a:ln>
            </a:endParaRPr>
          </a:p>
        </p:txBody>
      </p:sp>
      <p:grpSp>
        <p:nvGrpSpPr>
          <p:cNvPr id="2" name="Group 38"/>
          <p:cNvGrpSpPr/>
          <p:nvPr/>
        </p:nvGrpSpPr>
        <p:grpSpPr>
          <a:xfrm>
            <a:off x="6985030" y="1412776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20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8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21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8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8. Planera mottagning</a:t>
              </a:r>
              <a:endParaRPr lang="sv-SE" sz="8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sp>
        <p:nvSpPr>
          <p:cNvPr id="56338" name="TextBox 73"/>
          <p:cNvSpPr txBox="1">
            <a:spLocks noChangeArrowheads="1"/>
          </p:cNvSpPr>
          <p:nvPr/>
        </p:nvSpPr>
        <p:spPr bwMode="auto">
          <a:xfrm>
            <a:off x="7884368" y="2996952"/>
            <a:ext cx="6238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800" b="0" dirty="0"/>
              <a:t>Till DP   </a:t>
            </a:r>
            <a:r>
              <a:rPr lang="sv-SE" sz="800" b="0" dirty="0" smtClean="0"/>
              <a:t>Under transport</a:t>
            </a:r>
            <a:endParaRPr lang="sv-SE" sz="800" b="0" dirty="0"/>
          </a:p>
        </p:txBody>
      </p:sp>
      <p:sp>
        <p:nvSpPr>
          <p:cNvPr id="67" name="Pentagon 126"/>
          <p:cNvSpPr/>
          <p:nvPr/>
        </p:nvSpPr>
        <p:spPr>
          <a:xfrm>
            <a:off x="8028384" y="2555101"/>
            <a:ext cx="315912" cy="425450"/>
          </a:xfrm>
          <a:prstGeom prst="homePlat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cxnSp>
        <p:nvCxnSpPr>
          <p:cNvPr id="72" name="Elbow Connector 2"/>
          <p:cNvCxnSpPr>
            <a:stCxn id="56" idx="0"/>
            <a:endCxn id="48" idx="2"/>
          </p:cNvCxnSpPr>
          <p:nvPr/>
        </p:nvCxnSpPr>
        <p:spPr>
          <a:xfrm rot="16200000" flipV="1">
            <a:off x="2003186" y="4070837"/>
            <a:ext cx="1880964" cy="371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2"/>
          <p:cNvCxnSpPr>
            <a:stCxn id="17" idx="0"/>
            <a:endCxn id="100" idx="1"/>
          </p:cNvCxnSpPr>
          <p:nvPr/>
        </p:nvCxnSpPr>
        <p:spPr>
          <a:xfrm>
            <a:off x="1420987" y="5720209"/>
            <a:ext cx="327074" cy="14525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660080" y="4941168"/>
            <a:ext cx="779482" cy="495299"/>
            <a:chOff x="2125650" y="1736726"/>
            <a:chExt cx="677876" cy="357186"/>
          </a:xfrm>
          <a:solidFill>
            <a:srgbClr val="FFFF00"/>
          </a:solidFill>
        </p:grpSpPr>
        <p:sp>
          <p:nvSpPr>
            <p:cNvPr id="65" name="Rectangle 46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endParaRPr lang="sv-SE" sz="8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66" name="Rectangle 47"/>
            <p:cNvSpPr/>
            <p:nvPr/>
          </p:nvSpPr>
          <p:spPr bwMode="auto">
            <a:xfrm>
              <a:off x="2125650" y="1782445"/>
              <a:ext cx="677859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marL="93663" indent="-93663" algn="ctr" eaLnBrk="0" hangingPunct="0">
                <a:spcBef>
                  <a:spcPts val="0"/>
                </a:spcBef>
                <a:defRPr/>
              </a:pPr>
              <a:r>
                <a:rPr lang="sv-SE" sz="8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4a. Uppdatera bokning</a:t>
              </a:r>
              <a:endParaRPr lang="sv-SE" sz="8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grpSp>
        <p:nvGrpSpPr>
          <p:cNvPr id="7" name="Group 38"/>
          <p:cNvGrpSpPr/>
          <p:nvPr/>
        </p:nvGrpSpPr>
        <p:grpSpPr>
          <a:xfrm>
            <a:off x="6744844" y="4941168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97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8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98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8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6. Skicka transport-instruktion</a:t>
              </a:r>
              <a:endParaRPr lang="sv-SE" sz="8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sp>
        <p:nvSpPr>
          <p:cNvPr id="99" name="TextBox 77"/>
          <p:cNvSpPr txBox="1">
            <a:spLocks noChangeArrowheads="1"/>
          </p:cNvSpPr>
          <p:nvPr/>
        </p:nvSpPr>
        <p:spPr bwMode="auto">
          <a:xfrm>
            <a:off x="1691680" y="5589240"/>
            <a:ext cx="404812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800" b="0" dirty="0"/>
              <a:t>Nej</a:t>
            </a:r>
          </a:p>
        </p:txBody>
      </p:sp>
      <p:sp>
        <p:nvSpPr>
          <p:cNvPr id="100" name="Flowchart: Decision 72"/>
          <p:cNvSpPr>
            <a:spLocks noChangeArrowheads="1"/>
          </p:cNvSpPr>
          <p:nvPr/>
        </p:nvSpPr>
        <p:spPr bwMode="auto">
          <a:xfrm>
            <a:off x="1748061" y="5732114"/>
            <a:ext cx="447675" cy="266700"/>
          </a:xfrm>
          <a:prstGeom prst="flowChartDecision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ts val="900"/>
              </a:lnSpc>
              <a:spcBef>
                <a:spcPct val="50000"/>
              </a:spcBef>
              <a:defRPr/>
            </a:pPr>
            <a:endParaRPr lang="sv-SE" sz="800" dirty="0">
              <a:latin typeface="+mn-lt"/>
              <a:cs typeface="+mn-cs"/>
            </a:endParaRPr>
          </a:p>
        </p:txBody>
      </p:sp>
      <p:sp>
        <p:nvSpPr>
          <p:cNvPr id="101" name="TextBox 73"/>
          <p:cNvSpPr txBox="1">
            <a:spLocks noChangeArrowheads="1"/>
          </p:cNvSpPr>
          <p:nvPr/>
        </p:nvSpPr>
        <p:spPr bwMode="auto">
          <a:xfrm>
            <a:off x="4572248" y="4005064"/>
            <a:ext cx="7918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800" b="0" dirty="0" smtClean="0"/>
              <a:t>Ändring påverkar mottagaren?</a:t>
            </a:r>
            <a:endParaRPr lang="sv-SE" sz="800" b="0" dirty="0"/>
          </a:p>
        </p:txBody>
      </p:sp>
      <p:cxnSp>
        <p:nvCxnSpPr>
          <p:cNvPr id="102" name="Elbow Connector 74"/>
          <p:cNvCxnSpPr>
            <a:stCxn id="100" idx="0"/>
            <a:endCxn id="109" idx="2"/>
          </p:cNvCxnSpPr>
          <p:nvPr/>
        </p:nvCxnSpPr>
        <p:spPr>
          <a:xfrm rot="16200000" flipV="1">
            <a:off x="1429558" y="5189772"/>
            <a:ext cx="524246" cy="56043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77"/>
          <p:cNvSpPr txBox="1">
            <a:spLocks noChangeArrowheads="1"/>
          </p:cNvSpPr>
          <p:nvPr/>
        </p:nvSpPr>
        <p:spPr bwMode="auto">
          <a:xfrm>
            <a:off x="2051720" y="6021288"/>
            <a:ext cx="404813" cy="16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800" b="0" dirty="0"/>
              <a:t>Ja</a:t>
            </a:r>
          </a:p>
        </p:txBody>
      </p:sp>
      <p:cxnSp>
        <p:nvCxnSpPr>
          <p:cNvPr id="107" name="Elbow Connector 2"/>
          <p:cNvCxnSpPr>
            <a:stCxn id="100" idx="2"/>
            <a:endCxn id="202" idx="2"/>
          </p:cNvCxnSpPr>
          <p:nvPr/>
        </p:nvCxnSpPr>
        <p:spPr>
          <a:xfrm rot="5400000" flipH="1" flipV="1">
            <a:off x="3659996" y="3748370"/>
            <a:ext cx="562347" cy="3938542"/>
          </a:xfrm>
          <a:prstGeom prst="bentConnector3">
            <a:avLst>
              <a:gd name="adj1" fmla="val -30488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90"/>
          <p:cNvSpPr/>
          <p:nvPr/>
        </p:nvSpPr>
        <p:spPr bwMode="auto">
          <a:xfrm>
            <a:off x="395536" y="2204864"/>
            <a:ext cx="8389937" cy="1728192"/>
          </a:xfrm>
          <a:prstGeom prst="rect">
            <a:avLst/>
          </a:prstGeom>
          <a:noFill/>
          <a:ln w="127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36000" tIns="36000" rIns="72000"/>
          <a:lstStyle/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Speditör</a:t>
            </a:r>
          </a:p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Transportör</a:t>
            </a: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grpSp>
        <p:nvGrpSpPr>
          <p:cNvPr id="46" name="Group 38"/>
          <p:cNvGrpSpPr/>
          <p:nvPr/>
        </p:nvGrpSpPr>
        <p:grpSpPr>
          <a:xfrm>
            <a:off x="2552080" y="2636912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47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8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48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8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2. Ta emot bokning</a:t>
              </a:r>
              <a:endParaRPr lang="sv-SE" sz="8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grpSp>
        <p:nvGrpSpPr>
          <p:cNvPr id="49" name="Group 38"/>
          <p:cNvGrpSpPr/>
          <p:nvPr/>
        </p:nvGrpSpPr>
        <p:grpSpPr>
          <a:xfrm>
            <a:off x="3776216" y="2636912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50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8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51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8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3. Planera och bekräfta bokning</a:t>
              </a:r>
              <a:endParaRPr lang="sv-SE" sz="8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grpSp>
        <p:nvGrpSpPr>
          <p:cNvPr id="53" name="Group 3"/>
          <p:cNvGrpSpPr/>
          <p:nvPr/>
        </p:nvGrpSpPr>
        <p:grpSpPr>
          <a:xfrm>
            <a:off x="2555776" y="5013176"/>
            <a:ext cx="779482" cy="495299"/>
            <a:chOff x="2125650" y="1736726"/>
            <a:chExt cx="677876" cy="357186"/>
          </a:xfrm>
          <a:solidFill>
            <a:srgbClr val="FFFF00"/>
          </a:solidFill>
        </p:grpSpPr>
        <p:sp>
          <p:nvSpPr>
            <p:cNvPr id="56" name="Rectangle 46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endParaRPr lang="sv-SE" sz="8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57" name="Rectangle 47"/>
            <p:cNvSpPr/>
            <p:nvPr/>
          </p:nvSpPr>
          <p:spPr bwMode="auto">
            <a:xfrm>
              <a:off x="2125650" y="1782445"/>
              <a:ext cx="677859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marL="93663" indent="-93663" algn="ctr" eaLnBrk="0" hangingPunct="0">
                <a:spcBef>
                  <a:spcPts val="0"/>
                </a:spcBef>
                <a:defRPr/>
              </a:pPr>
              <a:r>
                <a:rPr lang="sv-SE" sz="8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1b. Planera och boka transport</a:t>
              </a:r>
              <a:endParaRPr lang="sv-SE" sz="8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grpSp>
        <p:nvGrpSpPr>
          <p:cNvPr id="184" name="Group 38"/>
          <p:cNvGrpSpPr/>
          <p:nvPr/>
        </p:nvGrpSpPr>
        <p:grpSpPr>
          <a:xfrm>
            <a:off x="7896972" y="4941168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185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8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186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8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7. Skicka </a:t>
              </a:r>
              <a:r>
                <a:rPr lang="sv-SE" sz="800" dirty="0" err="1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leverans-avisering</a:t>
              </a:r>
              <a:endParaRPr lang="sv-SE" sz="8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189" name="Elbow Connector 2"/>
          <p:cNvCxnSpPr>
            <a:stCxn id="185" idx="0"/>
            <a:endCxn id="21" idx="2"/>
          </p:cNvCxnSpPr>
          <p:nvPr/>
        </p:nvCxnSpPr>
        <p:spPr>
          <a:xfrm rot="16200000" flipV="1">
            <a:off x="6314196" y="2968641"/>
            <a:ext cx="3033092" cy="91196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Elbow Connector 2"/>
          <p:cNvCxnSpPr>
            <a:stCxn id="111" idx="2"/>
            <a:endCxn id="74" idx="0"/>
          </p:cNvCxnSpPr>
          <p:nvPr/>
        </p:nvCxnSpPr>
        <p:spPr>
          <a:xfrm rot="16200000" flipH="1">
            <a:off x="4064670" y="3775100"/>
            <a:ext cx="474712" cy="315912"/>
          </a:xfrm>
          <a:prstGeom prst="bentConnector3">
            <a:avLst>
              <a:gd name="adj1" fmla="val 3796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0" name="Group 3"/>
          <p:cNvGrpSpPr/>
          <p:nvPr/>
        </p:nvGrpSpPr>
        <p:grpSpPr>
          <a:xfrm>
            <a:off x="5520710" y="4941168"/>
            <a:ext cx="779482" cy="495299"/>
            <a:chOff x="2125650" y="1736726"/>
            <a:chExt cx="677876" cy="357186"/>
          </a:xfrm>
          <a:solidFill>
            <a:srgbClr val="FFFF00"/>
          </a:solidFill>
        </p:grpSpPr>
        <p:sp>
          <p:nvSpPr>
            <p:cNvPr id="201" name="Rectangle 46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endParaRPr lang="sv-SE" sz="8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202" name="Rectangle 47"/>
            <p:cNvSpPr/>
            <p:nvPr/>
          </p:nvSpPr>
          <p:spPr bwMode="auto">
            <a:xfrm>
              <a:off x="2125650" y="1782445"/>
              <a:ext cx="677859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marL="93663" indent="-93663" algn="ctr" eaLnBrk="0" hangingPunct="0">
                <a:spcBef>
                  <a:spcPts val="0"/>
                </a:spcBef>
                <a:defRPr/>
              </a:pPr>
              <a:r>
                <a:rPr lang="sv-SE" sz="8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5. Förbereda gods</a:t>
              </a:r>
              <a:endParaRPr lang="sv-SE" sz="8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sp>
        <p:nvSpPr>
          <p:cNvPr id="227" name="TextBox 73"/>
          <p:cNvSpPr txBox="1">
            <a:spLocks noChangeArrowheads="1"/>
          </p:cNvSpPr>
          <p:nvPr/>
        </p:nvSpPr>
        <p:spPr bwMode="auto">
          <a:xfrm>
            <a:off x="7956376" y="1814627"/>
            <a:ext cx="62388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800" b="0" dirty="0"/>
              <a:t>Till DP   </a:t>
            </a:r>
            <a:r>
              <a:rPr lang="sv-SE" sz="800" b="0" dirty="0" smtClean="0"/>
              <a:t>Ankomst</a:t>
            </a:r>
            <a:endParaRPr lang="sv-SE" sz="800" b="0" dirty="0"/>
          </a:p>
        </p:txBody>
      </p:sp>
      <p:sp>
        <p:nvSpPr>
          <p:cNvPr id="228" name="Pentagon 126"/>
          <p:cNvSpPr/>
          <p:nvPr/>
        </p:nvSpPr>
        <p:spPr>
          <a:xfrm>
            <a:off x="8172400" y="1340768"/>
            <a:ext cx="315912" cy="425450"/>
          </a:xfrm>
          <a:prstGeom prst="homePlat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grpSp>
        <p:nvGrpSpPr>
          <p:cNvPr id="64" name="Group 38"/>
          <p:cNvGrpSpPr/>
          <p:nvPr/>
        </p:nvGrpSpPr>
        <p:grpSpPr>
          <a:xfrm>
            <a:off x="5580112" y="2636912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68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8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69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8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9. Slutplanera och hämta gods</a:t>
              </a:r>
              <a:endParaRPr lang="sv-SE" sz="8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73" name="Elbow Connector 74"/>
          <p:cNvCxnSpPr>
            <a:stCxn id="69" idx="3"/>
            <a:endCxn id="67" idx="1"/>
          </p:cNvCxnSpPr>
          <p:nvPr/>
        </p:nvCxnSpPr>
        <p:spPr>
          <a:xfrm flipV="1">
            <a:off x="6359574" y="2767826"/>
            <a:ext cx="1668810" cy="148435"/>
          </a:xfrm>
          <a:prstGeom prst="bentConnector3">
            <a:avLst>
              <a:gd name="adj1" fmla="val 2089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2"/>
          <p:cNvCxnSpPr>
            <a:endCxn id="51" idx="1"/>
          </p:cNvCxnSpPr>
          <p:nvPr/>
        </p:nvCxnSpPr>
        <p:spPr>
          <a:xfrm>
            <a:off x="3344168" y="2852936"/>
            <a:ext cx="432048" cy="6332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2"/>
          <p:cNvCxnSpPr>
            <a:stCxn id="51" idx="3"/>
            <a:endCxn id="69" idx="1"/>
          </p:cNvCxnSpPr>
          <p:nvPr/>
        </p:nvCxnSpPr>
        <p:spPr>
          <a:xfrm>
            <a:off x="4555678" y="2916261"/>
            <a:ext cx="1024434" cy="127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2"/>
          <p:cNvCxnSpPr>
            <a:stCxn id="66" idx="3"/>
            <a:endCxn id="82" idx="1"/>
          </p:cNvCxnSpPr>
          <p:nvPr/>
        </p:nvCxnSpPr>
        <p:spPr>
          <a:xfrm flipV="1">
            <a:off x="4439542" y="5218534"/>
            <a:ext cx="375717" cy="198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2"/>
          <p:cNvCxnSpPr/>
          <p:nvPr/>
        </p:nvCxnSpPr>
        <p:spPr>
          <a:xfrm>
            <a:off x="6300192" y="5157192"/>
            <a:ext cx="432048" cy="6332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2"/>
          <p:cNvCxnSpPr>
            <a:endCxn id="186" idx="1"/>
          </p:cNvCxnSpPr>
          <p:nvPr/>
        </p:nvCxnSpPr>
        <p:spPr>
          <a:xfrm>
            <a:off x="7524328" y="5157192"/>
            <a:ext cx="372644" cy="6332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7"/>
          <p:cNvSpPr txBox="1">
            <a:spLocks noChangeArrowheads="1"/>
          </p:cNvSpPr>
          <p:nvPr/>
        </p:nvSpPr>
        <p:spPr bwMode="auto">
          <a:xfrm>
            <a:off x="4671243" y="5301208"/>
            <a:ext cx="404812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800" b="0" dirty="0"/>
              <a:t>Nej</a:t>
            </a:r>
          </a:p>
        </p:txBody>
      </p:sp>
      <p:sp>
        <p:nvSpPr>
          <p:cNvPr id="82" name="Flowchart: Decision 72"/>
          <p:cNvSpPr>
            <a:spLocks noChangeArrowheads="1"/>
          </p:cNvSpPr>
          <p:nvPr/>
        </p:nvSpPr>
        <p:spPr bwMode="auto">
          <a:xfrm>
            <a:off x="4815259" y="5085184"/>
            <a:ext cx="447675" cy="266700"/>
          </a:xfrm>
          <a:prstGeom prst="flowChartDecision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ts val="900"/>
              </a:lnSpc>
              <a:spcBef>
                <a:spcPct val="50000"/>
              </a:spcBef>
              <a:defRPr/>
            </a:pPr>
            <a:endParaRPr lang="sv-SE" sz="800" dirty="0">
              <a:latin typeface="+mn-lt"/>
              <a:cs typeface="+mn-cs"/>
            </a:endParaRPr>
          </a:p>
        </p:txBody>
      </p:sp>
      <p:sp>
        <p:nvSpPr>
          <p:cNvPr id="85" name="TextBox 73"/>
          <p:cNvSpPr txBox="1">
            <a:spLocks noChangeArrowheads="1"/>
          </p:cNvSpPr>
          <p:nvPr/>
        </p:nvSpPr>
        <p:spPr bwMode="auto">
          <a:xfrm>
            <a:off x="4455219" y="4869160"/>
            <a:ext cx="50380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800" b="0" dirty="0" smtClean="0"/>
              <a:t>Bokning Ok?</a:t>
            </a:r>
            <a:endParaRPr lang="sv-SE" sz="800" b="0" dirty="0"/>
          </a:p>
        </p:txBody>
      </p:sp>
      <p:sp>
        <p:nvSpPr>
          <p:cNvPr id="86" name="TextBox 77"/>
          <p:cNvSpPr txBox="1">
            <a:spLocks noChangeArrowheads="1"/>
          </p:cNvSpPr>
          <p:nvPr/>
        </p:nvSpPr>
        <p:spPr bwMode="auto">
          <a:xfrm>
            <a:off x="5031283" y="4941168"/>
            <a:ext cx="404813" cy="16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800" b="0" dirty="0"/>
              <a:t>Ja</a:t>
            </a:r>
          </a:p>
        </p:txBody>
      </p:sp>
      <p:cxnSp>
        <p:nvCxnSpPr>
          <p:cNvPr id="88" name="Elbow Connector 2"/>
          <p:cNvCxnSpPr>
            <a:endCxn id="202" idx="1"/>
          </p:cNvCxnSpPr>
          <p:nvPr/>
        </p:nvCxnSpPr>
        <p:spPr>
          <a:xfrm>
            <a:off x="5248305" y="5218534"/>
            <a:ext cx="272405" cy="198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2"/>
          <p:cNvCxnSpPr>
            <a:stCxn id="82" idx="2"/>
            <a:endCxn id="57" idx="2"/>
          </p:cNvCxnSpPr>
          <p:nvPr/>
        </p:nvCxnSpPr>
        <p:spPr>
          <a:xfrm rot="5400000">
            <a:off x="3914007" y="4383384"/>
            <a:ext cx="156591" cy="2093590"/>
          </a:xfrm>
          <a:prstGeom prst="bentConnector3">
            <a:avLst>
              <a:gd name="adj1" fmla="val 24598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Elbow Connector 2"/>
          <p:cNvCxnSpPr>
            <a:stCxn id="21" idx="3"/>
            <a:endCxn id="228" idx="1"/>
          </p:cNvCxnSpPr>
          <p:nvPr/>
        </p:nvCxnSpPr>
        <p:spPr>
          <a:xfrm flipV="1">
            <a:off x="7764492" y="1553493"/>
            <a:ext cx="407908" cy="13863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73"/>
          <p:cNvSpPr txBox="1">
            <a:spLocks noChangeArrowheads="1"/>
          </p:cNvSpPr>
          <p:nvPr/>
        </p:nvSpPr>
        <p:spPr bwMode="auto">
          <a:xfrm>
            <a:off x="5460280" y="4201344"/>
            <a:ext cx="6238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800" b="0" dirty="0"/>
              <a:t>Till </a:t>
            </a:r>
            <a:r>
              <a:rPr lang="sv-SE" sz="800" b="0" dirty="0" smtClean="0"/>
              <a:t>DP Avrops-ändring</a:t>
            </a:r>
            <a:endParaRPr lang="sv-SE" sz="800" b="0" dirty="0"/>
          </a:p>
        </p:txBody>
      </p:sp>
      <p:sp>
        <p:nvSpPr>
          <p:cNvPr id="71" name="Pentagon 126"/>
          <p:cNvSpPr/>
          <p:nvPr/>
        </p:nvSpPr>
        <p:spPr>
          <a:xfrm>
            <a:off x="5240560" y="4221088"/>
            <a:ext cx="315912" cy="425450"/>
          </a:xfrm>
          <a:prstGeom prst="homePlat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74" name="Flowchart: Decision 72"/>
          <p:cNvSpPr>
            <a:spLocks noChangeArrowheads="1"/>
          </p:cNvSpPr>
          <p:nvPr/>
        </p:nvSpPr>
        <p:spPr bwMode="auto">
          <a:xfrm>
            <a:off x="4236144" y="4170412"/>
            <a:ext cx="447675" cy="266700"/>
          </a:xfrm>
          <a:prstGeom prst="flowChartDecision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ts val="900"/>
              </a:lnSpc>
              <a:spcBef>
                <a:spcPct val="50000"/>
              </a:spcBef>
              <a:defRPr/>
            </a:pPr>
            <a:endParaRPr lang="sv-SE" sz="800" dirty="0">
              <a:latin typeface="+mn-lt"/>
              <a:cs typeface="+mn-cs"/>
            </a:endParaRPr>
          </a:p>
        </p:txBody>
      </p:sp>
      <p:sp>
        <p:nvSpPr>
          <p:cNvPr id="89" name="TextBox 77"/>
          <p:cNvSpPr txBox="1">
            <a:spLocks noChangeArrowheads="1"/>
          </p:cNvSpPr>
          <p:nvPr/>
        </p:nvSpPr>
        <p:spPr bwMode="auto">
          <a:xfrm>
            <a:off x="4644008" y="4293096"/>
            <a:ext cx="404812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800" b="0" dirty="0" smtClean="0"/>
              <a:t>Ja</a:t>
            </a:r>
            <a:endParaRPr lang="sv-SE" sz="800" b="0" dirty="0"/>
          </a:p>
        </p:txBody>
      </p:sp>
      <p:cxnSp>
        <p:nvCxnSpPr>
          <p:cNvPr id="90" name="Elbow Connector 2"/>
          <p:cNvCxnSpPr>
            <a:stCxn id="74" idx="3"/>
            <a:endCxn id="71" idx="1"/>
          </p:cNvCxnSpPr>
          <p:nvPr/>
        </p:nvCxnSpPr>
        <p:spPr>
          <a:xfrm>
            <a:off x="4683819" y="4303762"/>
            <a:ext cx="556741" cy="13005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2"/>
          <p:cNvCxnSpPr>
            <a:stCxn id="74" idx="2"/>
            <a:endCxn id="135" idx="3"/>
          </p:cNvCxnSpPr>
          <p:nvPr/>
        </p:nvCxnSpPr>
        <p:spPr>
          <a:xfrm rot="5400000">
            <a:off x="4241106" y="4279578"/>
            <a:ext cx="61342" cy="376411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73"/>
          <p:cNvSpPr txBox="1">
            <a:spLocks noChangeArrowheads="1"/>
          </p:cNvSpPr>
          <p:nvPr/>
        </p:nvSpPr>
        <p:spPr bwMode="auto">
          <a:xfrm>
            <a:off x="1340024" y="5957664"/>
            <a:ext cx="50380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800" b="0" dirty="0" smtClean="0"/>
              <a:t>Fast bokning?</a:t>
            </a:r>
            <a:endParaRPr lang="sv-SE" sz="800" b="0" dirty="0"/>
          </a:p>
        </p:txBody>
      </p:sp>
      <p:sp>
        <p:nvSpPr>
          <p:cNvPr id="109" name="Flowchart: Decision 72"/>
          <p:cNvSpPr>
            <a:spLocks noChangeArrowheads="1"/>
          </p:cNvSpPr>
          <p:nvPr/>
        </p:nvSpPr>
        <p:spPr bwMode="auto">
          <a:xfrm>
            <a:off x="1187624" y="4941168"/>
            <a:ext cx="447675" cy="266700"/>
          </a:xfrm>
          <a:prstGeom prst="flowChartDecision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ts val="900"/>
              </a:lnSpc>
              <a:spcBef>
                <a:spcPct val="50000"/>
              </a:spcBef>
              <a:defRPr/>
            </a:pPr>
            <a:endParaRPr lang="sv-SE" sz="800" dirty="0">
              <a:latin typeface="+mn-lt"/>
              <a:cs typeface="+mn-cs"/>
            </a:endParaRPr>
          </a:p>
        </p:txBody>
      </p:sp>
      <p:sp>
        <p:nvSpPr>
          <p:cNvPr id="110" name="TextBox 73"/>
          <p:cNvSpPr txBox="1">
            <a:spLocks noChangeArrowheads="1"/>
          </p:cNvSpPr>
          <p:nvPr/>
        </p:nvSpPr>
        <p:spPr bwMode="auto">
          <a:xfrm>
            <a:off x="755576" y="4653136"/>
            <a:ext cx="5038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800" b="0" dirty="0" smtClean="0"/>
              <a:t>Preliminär-boka kapacitet?</a:t>
            </a:r>
            <a:endParaRPr lang="sv-SE" sz="800" b="0" dirty="0"/>
          </a:p>
        </p:txBody>
      </p:sp>
      <p:sp>
        <p:nvSpPr>
          <p:cNvPr id="111" name="Flowchart: Decision 72"/>
          <p:cNvSpPr>
            <a:spLocks noChangeArrowheads="1"/>
          </p:cNvSpPr>
          <p:nvPr/>
        </p:nvSpPr>
        <p:spPr bwMode="auto">
          <a:xfrm>
            <a:off x="3920232" y="3429000"/>
            <a:ext cx="447675" cy="266700"/>
          </a:xfrm>
          <a:prstGeom prst="flowChartDecision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ts val="900"/>
              </a:lnSpc>
              <a:spcBef>
                <a:spcPct val="50000"/>
              </a:spcBef>
              <a:defRPr/>
            </a:pPr>
            <a:endParaRPr lang="sv-SE" sz="800" dirty="0">
              <a:latin typeface="+mn-lt"/>
              <a:cs typeface="+mn-cs"/>
            </a:endParaRPr>
          </a:p>
        </p:txBody>
      </p:sp>
      <p:sp>
        <p:nvSpPr>
          <p:cNvPr id="112" name="TextBox 73"/>
          <p:cNvSpPr txBox="1">
            <a:spLocks noChangeArrowheads="1"/>
          </p:cNvSpPr>
          <p:nvPr/>
        </p:nvSpPr>
        <p:spPr bwMode="auto">
          <a:xfrm>
            <a:off x="3348112" y="3367446"/>
            <a:ext cx="6478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800" b="0" dirty="0" smtClean="0"/>
              <a:t>Avisera vid </a:t>
            </a:r>
            <a:r>
              <a:rPr lang="sv-SE" sz="800" b="0" dirty="0" err="1" smtClean="0"/>
              <a:t>mottagar-frakt</a:t>
            </a:r>
            <a:r>
              <a:rPr lang="sv-SE" sz="800" b="0" dirty="0" smtClean="0"/>
              <a:t>?</a:t>
            </a:r>
            <a:endParaRPr lang="sv-SE" sz="800" b="0" dirty="0"/>
          </a:p>
        </p:txBody>
      </p:sp>
      <p:sp>
        <p:nvSpPr>
          <p:cNvPr id="114" name="TextBox 77"/>
          <p:cNvSpPr txBox="1">
            <a:spLocks noChangeArrowheads="1"/>
          </p:cNvSpPr>
          <p:nvPr/>
        </p:nvSpPr>
        <p:spPr bwMode="auto">
          <a:xfrm>
            <a:off x="4352280" y="3356992"/>
            <a:ext cx="404813" cy="16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800" b="0" dirty="0"/>
              <a:t>Ja</a:t>
            </a:r>
          </a:p>
        </p:txBody>
      </p:sp>
      <p:cxnSp>
        <p:nvCxnSpPr>
          <p:cNvPr id="116" name="Elbow Connector 2"/>
          <p:cNvCxnSpPr>
            <a:stCxn id="111" idx="3"/>
          </p:cNvCxnSpPr>
          <p:nvPr/>
        </p:nvCxnSpPr>
        <p:spPr>
          <a:xfrm flipV="1">
            <a:off x="4367907" y="1913533"/>
            <a:ext cx="377800" cy="1648817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4" name="Group 38"/>
          <p:cNvGrpSpPr/>
          <p:nvPr/>
        </p:nvGrpSpPr>
        <p:grpSpPr>
          <a:xfrm>
            <a:off x="4355976" y="1418233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125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8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126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8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4b. Beslut om  ändring</a:t>
              </a:r>
              <a:endParaRPr lang="sv-SE" sz="8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grpSp>
        <p:nvGrpSpPr>
          <p:cNvPr id="121" name="Group 3"/>
          <p:cNvGrpSpPr/>
          <p:nvPr/>
        </p:nvGrpSpPr>
        <p:grpSpPr>
          <a:xfrm>
            <a:off x="1691680" y="4437112"/>
            <a:ext cx="779482" cy="495299"/>
            <a:chOff x="2125650" y="1736726"/>
            <a:chExt cx="677876" cy="357186"/>
          </a:xfrm>
          <a:solidFill>
            <a:srgbClr val="FFFF00"/>
          </a:solidFill>
        </p:grpSpPr>
        <p:sp>
          <p:nvSpPr>
            <p:cNvPr id="122" name="Rectangle 46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endParaRPr lang="sv-SE" sz="8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123" name="Rectangle 47"/>
            <p:cNvSpPr/>
            <p:nvPr/>
          </p:nvSpPr>
          <p:spPr bwMode="auto">
            <a:xfrm>
              <a:off x="2125650" y="1782445"/>
              <a:ext cx="677859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marL="93663" indent="-93663" algn="ctr" eaLnBrk="0" hangingPunct="0">
                <a:spcBef>
                  <a:spcPts val="0"/>
                </a:spcBef>
                <a:defRPr/>
              </a:pPr>
              <a:r>
                <a:rPr lang="sv-SE" sz="8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1a. Preliminär-boka transport</a:t>
              </a:r>
              <a:endParaRPr lang="sv-SE" sz="8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127" name="Elbow Connector 74"/>
          <p:cNvCxnSpPr>
            <a:stCxn id="109" idx="0"/>
            <a:endCxn id="123" idx="1"/>
          </p:cNvCxnSpPr>
          <p:nvPr/>
        </p:nvCxnSpPr>
        <p:spPr>
          <a:xfrm rot="5400000" flipH="1" flipV="1">
            <a:off x="1439217" y="4688705"/>
            <a:ext cx="224708" cy="280218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77"/>
          <p:cNvSpPr txBox="1">
            <a:spLocks noChangeArrowheads="1"/>
          </p:cNvSpPr>
          <p:nvPr/>
        </p:nvSpPr>
        <p:spPr bwMode="auto">
          <a:xfrm>
            <a:off x="1259632" y="4581128"/>
            <a:ext cx="404813" cy="16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800" b="0" dirty="0"/>
              <a:t>Ja</a:t>
            </a:r>
          </a:p>
        </p:txBody>
      </p:sp>
      <p:cxnSp>
        <p:nvCxnSpPr>
          <p:cNvPr id="131" name="Elbow Connector 74"/>
          <p:cNvCxnSpPr>
            <a:stCxn id="122" idx="0"/>
            <a:endCxn id="48" idx="1"/>
          </p:cNvCxnSpPr>
          <p:nvPr/>
        </p:nvCxnSpPr>
        <p:spPr>
          <a:xfrm rot="5400000" flipH="1" flipV="1">
            <a:off x="1556329" y="3441362"/>
            <a:ext cx="1520851" cy="470651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Elbow Connector 74"/>
          <p:cNvCxnSpPr>
            <a:stCxn id="109" idx="3"/>
            <a:endCxn id="57" idx="1"/>
          </p:cNvCxnSpPr>
          <p:nvPr/>
        </p:nvCxnSpPr>
        <p:spPr>
          <a:xfrm>
            <a:off x="1635299" y="5074518"/>
            <a:ext cx="920477" cy="21800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77"/>
          <p:cNvSpPr txBox="1">
            <a:spLocks noChangeArrowheads="1"/>
          </p:cNvSpPr>
          <p:nvPr/>
        </p:nvSpPr>
        <p:spPr bwMode="auto">
          <a:xfrm>
            <a:off x="1619672" y="5085184"/>
            <a:ext cx="404812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800" b="0" dirty="0"/>
              <a:t>Nej</a:t>
            </a:r>
          </a:p>
        </p:txBody>
      </p:sp>
      <p:sp>
        <p:nvSpPr>
          <p:cNvPr id="91" name="TextBox 77"/>
          <p:cNvSpPr txBox="1">
            <a:spLocks noChangeArrowheads="1"/>
          </p:cNvSpPr>
          <p:nvPr/>
        </p:nvSpPr>
        <p:spPr bwMode="auto">
          <a:xfrm>
            <a:off x="4139952" y="3717032"/>
            <a:ext cx="404812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800" b="0" dirty="0"/>
              <a:t>Nej</a:t>
            </a:r>
          </a:p>
        </p:txBody>
      </p:sp>
      <p:cxnSp>
        <p:nvCxnSpPr>
          <p:cNvPr id="118" name="Elbow Connector 2"/>
          <p:cNvCxnSpPr>
            <a:stCxn id="51" idx="2"/>
            <a:endCxn id="111" idx="0"/>
          </p:cNvCxnSpPr>
          <p:nvPr/>
        </p:nvCxnSpPr>
        <p:spPr>
          <a:xfrm rot="5400000">
            <a:off x="4006615" y="3269668"/>
            <a:ext cx="296788" cy="2187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77"/>
          <p:cNvSpPr txBox="1">
            <a:spLocks noChangeArrowheads="1"/>
          </p:cNvSpPr>
          <p:nvPr/>
        </p:nvSpPr>
        <p:spPr bwMode="auto">
          <a:xfrm>
            <a:off x="4383212" y="4437112"/>
            <a:ext cx="404812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800" b="0" dirty="0"/>
              <a:t>Nej</a:t>
            </a:r>
          </a:p>
        </p:txBody>
      </p:sp>
      <p:sp>
        <p:nvSpPr>
          <p:cNvPr id="133" name="TextBox 73"/>
          <p:cNvSpPr txBox="1">
            <a:spLocks noChangeArrowheads="1"/>
          </p:cNvSpPr>
          <p:nvPr/>
        </p:nvSpPr>
        <p:spPr bwMode="auto">
          <a:xfrm>
            <a:off x="3348112" y="4118883"/>
            <a:ext cx="7918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800" b="0" dirty="0" smtClean="0"/>
              <a:t>Preliminär-bokning?</a:t>
            </a:r>
            <a:endParaRPr lang="sv-SE" sz="800" b="0" dirty="0"/>
          </a:p>
        </p:txBody>
      </p:sp>
      <p:sp>
        <p:nvSpPr>
          <p:cNvPr id="135" name="Flowchart: Decision 72"/>
          <p:cNvSpPr>
            <a:spLocks noChangeArrowheads="1"/>
          </p:cNvSpPr>
          <p:nvPr/>
        </p:nvSpPr>
        <p:spPr bwMode="auto">
          <a:xfrm>
            <a:off x="3635896" y="4365104"/>
            <a:ext cx="447675" cy="266700"/>
          </a:xfrm>
          <a:prstGeom prst="flowChartDecision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ts val="900"/>
              </a:lnSpc>
              <a:spcBef>
                <a:spcPct val="50000"/>
              </a:spcBef>
              <a:defRPr/>
            </a:pPr>
            <a:endParaRPr lang="sv-SE" sz="800" dirty="0">
              <a:latin typeface="+mn-lt"/>
              <a:cs typeface="+mn-cs"/>
            </a:endParaRPr>
          </a:p>
        </p:txBody>
      </p:sp>
      <p:cxnSp>
        <p:nvCxnSpPr>
          <p:cNvPr id="137" name="Elbow Connector 2"/>
          <p:cNvCxnSpPr>
            <a:stCxn id="135" idx="2"/>
            <a:endCxn id="65" idx="0"/>
          </p:cNvCxnSpPr>
          <p:nvPr/>
        </p:nvCxnSpPr>
        <p:spPr>
          <a:xfrm rot="16200000" flipH="1">
            <a:off x="3800099" y="4691438"/>
            <a:ext cx="309364" cy="19009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lbow Connector 2"/>
          <p:cNvCxnSpPr>
            <a:stCxn id="135" idx="1"/>
          </p:cNvCxnSpPr>
          <p:nvPr/>
        </p:nvCxnSpPr>
        <p:spPr>
          <a:xfrm rot="10800000" flipV="1">
            <a:off x="3131840" y="4498454"/>
            <a:ext cx="504056" cy="514722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77"/>
          <p:cNvSpPr txBox="1">
            <a:spLocks noChangeArrowheads="1"/>
          </p:cNvSpPr>
          <p:nvPr/>
        </p:nvSpPr>
        <p:spPr bwMode="auto">
          <a:xfrm>
            <a:off x="3347864" y="4365104"/>
            <a:ext cx="404812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800" b="0" dirty="0" smtClean="0"/>
              <a:t>Ja</a:t>
            </a:r>
            <a:endParaRPr lang="sv-SE" sz="800" b="0" dirty="0"/>
          </a:p>
        </p:txBody>
      </p:sp>
      <p:sp>
        <p:nvSpPr>
          <p:cNvPr id="144" name="TextBox 77"/>
          <p:cNvSpPr txBox="1">
            <a:spLocks noChangeArrowheads="1"/>
          </p:cNvSpPr>
          <p:nvPr/>
        </p:nvSpPr>
        <p:spPr bwMode="auto">
          <a:xfrm>
            <a:off x="3563888" y="4653136"/>
            <a:ext cx="404812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800" b="0" dirty="0"/>
              <a:t>Nej</a:t>
            </a:r>
          </a:p>
        </p:txBody>
      </p:sp>
      <p:cxnSp>
        <p:nvCxnSpPr>
          <p:cNvPr id="96" name="Elbow Connector 2"/>
          <p:cNvCxnSpPr>
            <a:stCxn id="97" idx="0"/>
            <a:endCxn id="50" idx="0"/>
          </p:cNvCxnSpPr>
          <p:nvPr/>
        </p:nvCxnSpPr>
        <p:spPr>
          <a:xfrm rot="16200000" flipV="1">
            <a:off x="4498152" y="2304726"/>
            <a:ext cx="2304256" cy="2968628"/>
          </a:xfrm>
          <a:prstGeom prst="bentConnector3">
            <a:avLst>
              <a:gd name="adj1" fmla="val 111988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Platshållare för bildnummer 103"/>
          <p:cNvSpPr>
            <a:spLocks noGrp="1"/>
          </p:cNvSpPr>
          <p:nvPr>
            <p:ph type="sldNum" sz="quarter" idx="12"/>
          </p:nvPr>
        </p:nvSpPr>
        <p:spPr>
          <a:xfrm>
            <a:off x="7131496" y="6324600"/>
            <a:ext cx="1905000" cy="457200"/>
          </a:xfrm>
        </p:spPr>
        <p:txBody>
          <a:bodyPr/>
          <a:lstStyle/>
          <a:p>
            <a:pPr>
              <a:defRPr/>
            </a:pPr>
            <a:fld id="{A9CF64A7-CB9E-4D9A-A360-3267D160C419}" type="slidenum">
              <a:rPr lang="sv-SE" smtClean="0"/>
              <a:pPr>
                <a:defRPr/>
              </a:pPr>
              <a:t>32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323850" y="549275"/>
            <a:ext cx="8208590" cy="492125"/>
          </a:xfrm>
        </p:spPr>
        <p:txBody>
          <a:bodyPr/>
          <a:lstStyle/>
          <a:p>
            <a:pPr eaLnBrk="1" hangingPunct="1"/>
            <a:r>
              <a:rPr lang="sv-SE" dirty="0" smtClean="0"/>
              <a:t>Beskrivning av delprocess från leverantör</a:t>
            </a:r>
          </a:p>
        </p:txBody>
      </p:sp>
      <p:graphicFrame>
        <p:nvGraphicFramePr>
          <p:cNvPr id="60499" name="Group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606779"/>
              </p:ext>
            </p:extLst>
          </p:nvPr>
        </p:nvGraphicFramePr>
        <p:xfrm>
          <a:off x="323528" y="1124744"/>
          <a:ext cx="8568952" cy="5237663"/>
        </p:xfrm>
        <a:graphic>
          <a:graphicData uri="http://schemas.openxmlformats.org/drawingml/2006/table">
            <a:tbl>
              <a:tblPr/>
              <a:tblGrid>
                <a:gridCol w="1245061"/>
                <a:gridCol w="1098584"/>
                <a:gridCol w="1245061"/>
                <a:gridCol w="1379846"/>
                <a:gridCol w="3600400"/>
              </a:tblGrid>
              <a:tr h="179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Steg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Ansvarig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Input (viktigaste)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Output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Kommentar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628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1a. Preliminärboka transport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Avrop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Fraktavtal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Preliminärbokad transport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Säkrar kapacitet hos speditör/transportör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Kräver senare definitivbokning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9488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1b. Planera och boka transport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Avrop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Fraktavtal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Bokad transport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Sker i de fall det inte finns en fast bokning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Utifrån last- och lossningsinstruktion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Eventuellt krav på lossningstid/fönster anges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Kan avse även ändring och makulering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198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Ta emot bokning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Speditör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Bokning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Bokad transport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Underlag för planering av kapacitet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058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Bekräfta bokning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Speditör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Bokad transport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Bekräftad transport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Bekräftar uppdrag 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Anger avvikelser om det är aktuellt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Vid mottagarfrakt meddelas denne om aktuellt 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Om ändring för mottagare skickas uppdaterad bekräftelse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875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4a. Uppdatera bokning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Bekräftad bokning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Uppdaterad bokning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Bokning uppdateras i system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Avvikelser leder till ny planering och eventuell ombokning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Mottagare underrättas vid ändring via uppdaterad bekräftelse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Om preliminärbokning krävs definitiv bokning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198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4b. Beslut ändring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Mottagare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Avisering ändring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Beslut om ändring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Mottagaren ska i vissa fall godkänna ändring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198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5. Förbereda gods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Avrop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Utlastat gods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Packa och märka gods enligt instruktion (se manual för kollietikett BEAst </a:t>
                      </a:r>
                      <a:r>
                        <a:rPr kumimoji="0" lang="sv-SE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Label</a:t>
                      </a: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9488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6. Skicka transport-instruktion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Bokning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Avrop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Fraktavtal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Transportuppdrag överfört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Anger all detaljinformation om transporten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Tar ut etiketter och eventuella dokument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Utifrån last- och lossningsinstruktion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Skickar transportinstruktion  före hämtning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628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7. Skicka </a:t>
                      </a:r>
                      <a:r>
                        <a:rPr kumimoji="0" lang="sv-SE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leverans-avisering</a:t>
                      </a:r>
                      <a:endParaRPr kumimoji="0" lang="sv-SE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Avrop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Utlastat gods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Specificerad leverans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Ger mottagaren detaljinformation som kollinummer, innehåll, fraktinformation och ankomsttid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663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8. Planera mottagning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Entreprenör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Leveransavisering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Uppdaterat avrop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Uppdaterar avrop i beställarens system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För planering av mottagning och resurser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058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9. Slutplanera och hämta gods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Speditör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Planerad transport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Lastat gods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Lastar gods enligt instruktion, t.ex. ordningsföljd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Registrerar kollinummer från </a:t>
                      </a:r>
                      <a:r>
                        <a:rPr kumimoji="0" lang="sv-SE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STE-etikett</a:t>
                      </a:r>
                      <a:endParaRPr kumimoji="0" lang="sv-SE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EF959-0213-4905-AFF9-D0BC00AA9C48}" type="slidenum">
              <a:rPr lang="sv-SE" smtClean="0"/>
              <a:pPr>
                <a:defRPr/>
              </a:pPr>
              <a:t>33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Delprocess: Från leverantör via 3PL som arbetar åt mottagaren</a:t>
            </a:r>
            <a:endParaRPr lang="sv-SE" i="1" dirty="0" smtClean="0">
              <a:solidFill>
                <a:srgbClr val="FF0000"/>
              </a:solidFill>
            </a:endParaRPr>
          </a:p>
        </p:txBody>
      </p:sp>
      <p:sp>
        <p:nvSpPr>
          <p:cNvPr id="59" name="Rectangle 90"/>
          <p:cNvSpPr/>
          <p:nvPr/>
        </p:nvSpPr>
        <p:spPr bwMode="auto">
          <a:xfrm>
            <a:off x="395288" y="1844824"/>
            <a:ext cx="8389937" cy="1368202"/>
          </a:xfrm>
          <a:prstGeom prst="rect">
            <a:avLst/>
          </a:prstGeom>
          <a:noFill/>
          <a:ln w="127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36000" tIns="36000" rIns="72000"/>
          <a:lstStyle/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Mottagare</a:t>
            </a:r>
          </a:p>
        </p:txBody>
      </p:sp>
      <p:sp>
        <p:nvSpPr>
          <p:cNvPr id="60" name="Rectangle 90"/>
          <p:cNvSpPr/>
          <p:nvPr/>
        </p:nvSpPr>
        <p:spPr bwMode="auto">
          <a:xfrm>
            <a:off x="395288" y="3285033"/>
            <a:ext cx="8389937" cy="2771682"/>
          </a:xfrm>
          <a:prstGeom prst="rect">
            <a:avLst/>
          </a:prstGeom>
          <a:noFill/>
          <a:ln w="127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36000" tIns="36000" rIns="72000"/>
          <a:lstStyle/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3PL</a:t>
            </a: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62" name="Line Callout 1 (Accent Bar) 19"/>
          <p:cNvSpPr/>
          <p:nvPr/>
        </p:nvSpPr>
        <p:spPr bwMode="auto">
          <a:xfrm>
            <a:off x="432150" y="2348807"/>
            <a:ext cx="737383" cy="720153"/>
          </a:xfrm>
          <a:prstGeom prst="accentCallout1">
            <a:avLst>
              <a:gd name="adj1" fmla="val 26008"/>
              <a:gd name="adj2" fmla="val 99975"/>
              <a:gd name="adj3" fmla="val 28309"/>
              <a:gd name="adj4" fmla="val 118643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lIns="36000" tIns="0" rIns="36000" bIns="0"/>
          <a:lstStyle/>
          <a:p>
            <a:pPr marL="85725" indent="-85725" eaLnBrk="0" hangingPunct="0">
              <a:lnSpc>
                <a:spcPts val="9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sv-SE" sz="1000" b="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DP Leverans- och pack-planering</a:t>
            </a:r>
            <a:endParaRPr lang="sv-SE" sz="1000" b="0" dirty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 marL="85725" indent="-85725" algn="ctr" eaLnBrk="0" hangingPunct="0">
              <a:lnSpc>
                <a:spcPts val="9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sv-SE" sz="1000" b="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cxnSp>
        <p:nvCxnSpPr>
          <p:cNvPr id="63" name="Elbow Connector 2"/>
          <p:cNvCxnSpPr>
            <a:stCxn id="64" idx="0"/>
            <a:endCxn id="144" idx="1"/>
          </p:cNvCxnSpPr>
          <p:nvPr/>
        </p:nvCxnSpPr>
        <p:spPr>
          <a:xfrm>
            <a:off x="1547664" y="2539381"/>
            <a:ext cx="360040" cy="9441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Isosceles Triangle 42"/>
          <p:cNvSpPr/>
          <p:nvPr/>
        </p:nvSpPr>
        <p:spPr>
          <a:xfrm rot="5400000">
            <a:off x="1300014" y="2422699"/>
            <a:ext cx="261937" cy="233363"/>
          </a:xfrm>
          <a:prstGeom prst="triangl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endParaRPr lang="sv-SE">
              <a:ln>
                <a:solidFill>
                  <a:srgbClr val="FF0000"/>
                </a:solidFill>
              </a:ln>
            </a:endParaRPr>
          </a:p>
        </p:txBody>
      </p:sp>
      <p:grpSp>
        <p:nvGrpSpPr>
          <p:cNvPr id="2" name="Group 38"/>
          <p:cNvGrpSpPr/>
          <p:nvPr/>
        </p:nvGrpSpPr>
        <p:grpSpPr>
          <a:xfrm>
            <a:off x="2712396" y="4149080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69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70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2. Arran-</a:t>
              </a:r>
              <a:r>
                <a:rPr lang="sv-SE" sz="1000" dirty="0" err="1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gera</a:t>
              </a: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 leverans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grpSp>
        <p:nvGrpSpPr>
          <p:cNvPr id="3" name="Group 38"/>
          <p:cNvGrpSpPr/>
          <p:nvPr/>
        </p:nvGrpSpPr>
        <p:grpSpPr>
          <a:xfrm>
            <a:off x="4668192" y="4157836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73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74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3. Skicka saldon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84" name="Elbow Connector 2"/>
          <p:cNvCxnSpPr>
            <a:stCxn id="69" idx="0"/>
            <a:endCxn id="87" idx="1"/>
          </p:cNvCxnSpPr>
          <p:nvPr/>
        </p:nvCxnSpPr>
        <p:spPr>
          <a:xfrm rot="5400000" flipH="1" flipV="1">
            <a:off x="3094755" y="3655763"/>
            <a:ext cx="500708" cy="485926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2"/>
          <p:cNvCxnSpPr>
            <a:stCxn id="90" idx="0"/>
            <a:endCxn id="79" idx="1"/>
          </p:cNvCxnSpPr>
          <p:nvPr/>
        </p:nvCxnSpPr>
        <p:spPr>
          <a:xfrm rot="5400000" flipH="1" flipV="1">
            <a:off x="5838242" y="3109727"/>
            <a:ext cx="1723554" cy="640506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73"/>
          <p:cNvSpPr txBox="1">
            <a:spLocks noChangeArrowheads="1"/>
          </p:cNvSpPr>
          <p:nvPr/>
        </p:nvSpPr>
        <p:spPr bwMode="auto">
          <a:xfrm>
            <a:off x="3804096" y="3471391"/>
            <a:ext cx="6238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/>
              <a:t>Till </a:t>
            </a:r>
            <a:r>
              <a:rPr lang="sv-SE" sz="1000" b="0" dirty="0" smtClean="0"/>
              <a:t>DP Från leverantör</a:t>
            </a:r>
            <a:endParaRPr lang="sv-SE" sz="1000" b="0" dirty="0"/>
          </a:p>
        </p:txBody>
      </p:sp>
      <p:sp>
        <p:nvSpPr>
          <p:cNvPr id="87" name="Pentagon 126"/>
          <p:cNvSpPr/>
          <p:nvPr/>
        </p:nvSpPr>
        <p:spPr>
          <a:xfrm>
            <a:off x="3588072" y="3435647"/>
            <a:ext cx="315912" cy="425450"/>
          </a:xfrm>
          <a:prstGeom prst="homePlat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90" name="Flowchart: Decision 72"/>
          <p:cNvSpPr>
            <a:spLocks noChangeArrowheads="1"/>
          </p:cNvSpPr>
          <p:nvPr/>
        </p:nvSpPr>
        <p:spPr bwMode="auto">
          <a:xfrm>
            <a:off x="6155928" y="4291757"/>
            <a:ext cx="447675" cy="266700"/>
          </a:xfrm>
          <a:prstGeom prst="flowChartDecision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ts val="900"/>
              </a:lnSpc>
              <a:spcBef>
                <a:spcPct val="50000"/>
              </a:spcBef>
              <a:defRPr/>
            </a:pPr>
            <a:endParaRPr lang="sv-SE" sz="800" dirty="0">
              <a:latin typeface="+mn-lt"/>
              <a:cs typeface="+mn-cs"/>
            </a:endParaRPr>
          </a:p>
        </p:txBody>
      </p:sp>
      <p:sp>
        <p:nvSpPr>
          <p:cNvPr id="91" name="TextBox 73"/>
          <p:cNvSpPr txBox="1">
            <a:spLocks noChangeArrowheads="1"/>
          </p:cNvSpPr>
          <p:nvPr/>
        </p:nvSpPr>
        <p:spPr bwMode="auto">
          <a:xfrm>
            <a:off x="5714751" y="4035842"/>
            <a:ext cx="6574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 smtClean="0"/>
              <a:t>Ansvar att fylla på?</a:t>
            </a:r>
            <a:endParaRPr lang="sv-SE" sz="1000" b="0" dirty="0"/>
          </a:p>
        </p:txBody>
      </p:sp>
      <p:sp>
        <p:nvSpPr>
          <p:cNvPr id="92" name="TextBox 77"/>
          <p:cNvSpPr txBox="1">
            <a:spLocks noChangeArrowheads="1"/>
          </p:cNvSpPr>
          <p:nvPr/>
        </p:nvSpPr>
        <p:spPr bwMode="auto">
          <a:xfrm>
            <a:off x="6515968" y="4486449"/>
            <a:ext cx="404813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Ja</a:t>
            </a:r>
          </a:p>
        </p:txBody>
      </p:sp>
      <p:cxnSp>
        <p:nvCxnSpPr>
          <p:cNvPr id="94" name="Elbow Connector 2"/>
          <p:cNvCxnSpPr>
            <a:stCxn id="90" idx="3"/>
            <a:endCxn id="71" idx="1"/>
          </p:cNvCxnSpPr>
          <p:nvPr/>
        </p:nvCxnSpPr>
        <p:spPr>
          <a:xfrm flipV="1">
            <a:off x="6603603" y="4411142"/>
            <a:ext cx="488429" cy="1396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Elbow Connector 2"/>
          <p:cNvCxnSpPr>
            <a:stCxn id="70" idx="3"/>
            <a:endCxn id="44" idx="1"/>
          </p:cNvCxnSpPr>
          <p:nvPr/>
        </p:nvCxnSpPr>
        <p:spPr>
          <a:xfrm>
            <a:off x="3491858" y="4428429"/>
            <a:ext cx="648094" cy="95545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38"/>
          <p:cNvGrpSpPr/>
          <p:nvPr/>
        </p:nvGrpSpPr>
        <p:grpSpPr>
          <a:xfrm>
            <a:off x="1907704" y="2276871"/>
            <a:ext cx="779484" cy="632841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143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144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1. Skapa </a:t>
              </a:r>
              <a:r>
                <a:rPr lang="sv-SE" sz="1000" dirty="0" err="1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utleverans-order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155" name="Elbow Connector 2"/>
          <p:cNvCxnSpPr>
            <a:stCxn id="144" idx="2"/>
            <a:endCxn id="70" idx="1"/>
          </p:cNvCxnSpPr>
          <p:nvPr/>
        </p:nvCxnSpPr>
        <p:spPr>
          <a:xfrm rot="16200000" flipH="1">
            <a:off x="1745557" y="3461589"/>
            <a:ext cx="1518717" cy="414961"/>
          </a:xfrm>
          <a:prstGeom prst="bentConnector2">
            <a:avLst/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73"/>
          <p:cNvSpPr txBox="1">
            <a:spLocks noChangeArrowheads="1"/>
          </p:cNvSpPr>
          <p:nvPr/>
        </p:nvSpPr>
        <p:spPr bwMode="auto">
          <a:xfrm>
            <a:off x="7308304" y="4251865"/>
            <a:ext cx="6238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/>
              <a:t>Till </a:t>
            </a:r>
            <a:r>
              <a:rPr lang="sv-SE" sz="1000" b="0" dirty="0" smtClean="0"/>
              <a:t>DP Avrop</a:t>
            </a:r>
            <a:endParaRPr lang="sv-SE" sz="1000" b="0" dirty="0"/>
          </a:p>
        </p:txBody>
      </p:sp>
      <p:sp>
        <p:nvSpPr>
          <p:cNvPr id="71" name="Pentagon 126"/>
          <p:cNvSpPr/>
          <p:nvPr/>
        </p:nvSpPr>
        <p:spPr>
          <a:xfrm>
            <a:off x="7092032" y="4198417"/>
            <a:ext cx="315912" cy="425450"/>
          </a:xfrm>
          <a:prstGeom prst="homePlat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77" name="TextBox 73"/>
          <p:cNvSpPr txBox="1">
            <a:spLocks noChangeArrowheads="1"/>
          </p:cNvSpPr>
          <p:nvPr/>
        </p:nvSpPr>
        <p:spPr bwMode="auto">
          <a:xfrm>
            <a:off x="7380312" y="2348880"/>
            <a:ext cx="6238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/>
              <a:t>Till </a:t>
            </a:r>
            <a:r>
              <a:rPr lang="sv-SE" sz="1000" b="0" dirty="0" smtClean="0"/>
              <a:t>DP Avrop hos kund</a:t>
            </a:r>
            <a:endParaRPr lang="sv-SE" sz="1000" b="0" dirty="0"/>
          </a:p>
        </p:txBody>
      </p:sp>
      <p:sp>
        <p:nvSpPr>
          <p:cNvPr id="79" name="Pentagon 126"/>
          <p:cNvSpPr/>
          <p:nvPr/>
        </p:nvSpPr>
        <p:spPr>
          <a:xfrm>
            <a:off x="7020272" y="2355478"/>
            <a:ext cx="315912" cy="425450"/>
          </a:xfrm>
          <a:prstGeom prst="homePlat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112" name="TextBox 77"/>
          <p:cNvSpPr txBox="1">
            <a:spLocks noChangeArrowheads="1"/>
          </p:cNvSpPr>
          <p:nvPr/>
        </p:nvSpPr>
        <p:spPr bwMode="auto">
          <a:xfrm>
            <a:off x="6371952" y="4054401"/>
            <a:ext cx="404813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 smtClean="0"/>
              <a:t>Nej</a:t>
            </a:r>
            <a:endParaRPr lang="sv-SE" sz="1000" b="0" dirty="0"/>
          </a:p>
        </p:txBody>
      </p:sp>
      <p:grpSp>
        <p:nvGrpSpPr>
          <p:cNvPr id="37" name="Group 38"/>
          <p:cNvGrpSpPr/>
          <p:nvPr/>
        </p:nvGrpSpPr>
        <p:grpSpPr>
          <a:xfrm>
            <a:off x="4656612" y="2276871"/>
            <a:ext cx="779484" cy="605527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38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39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4. Upp-datera saldon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40" name="Elbow Connector 2"/>
          <p:cNvCxnSpPr>
            <a:stCxn id="73" idx="0"/>
            <a:endCxn id="39" idx="2"/>
          </p:cNvCxnSpPr>
          <p:nvPr/>
        </p:nvCxnSpPr>
        <p:spPr>
          <a:xfrm rot="16200000" flipV="1">
            <a:off x="4414424" y="3514317"/>
            <a:ext cx="1275438" cy="1159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2"/>
          <p:cNvCxnSpPr>
            <a:stCxn id="74" idx="3"/>
            <a:endCxn id="90" idx="1"/>
          </p:cNvCxnSpPr>
          <p:nvPr/>
        </p:nvCxnSpPr>
        <p:spPr>
          <a:xfrm flipV="1">
            <a:off x="5447654" y="4425107"/>
            <a:ext cx="708274" cy="1207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Platshållare för bildnummer 40"/>
          <p:cNvSpPr>
            <a:spLocks noGrp="1"/>
          </p:cNvSpPr>
          <p:nvPr>
            <p:ph type="sldNum" sz="quarter" idx="12"/>
          </p:nvPr>
        </p:nvSpPr>
        <p:spPr>
          <a:xfrm>
            <a:off x="7059488" y="6324600"/>
            <a:ext cx="1905000" cy="457200"/>
          </a:xfrm>
        </p:spPr>
        <p:txBody>
          <a:bodyPr/>
          <a:lstStyle/>
          <a:p>
            <a:pPr>
              <a:defRPr/>
            </a:pPr>
            <a:fld id="{A9CF64A7-CB9E-4D9A-A360-3267D160C419}" type="slidenum">
              <a:rPr lang="sv-SE" smtClean="0"/>
              <a:pPr>
                <a:defRPr/>
              </a:pPr>
              <a:t>34</a:t>
            </a:fld>
            <a:endParaRPr lang="sv-SE" dirty="0"/>
          </a:p>
        </p:txBody>
      </p:sp>
      <p:sp>
        <p:nvSpPr>
          <p:cNvPr id="44" name="Flowchart: Decision 72"/>
          <p:cNvSpPr>
            <a:spLocks noChangeArrowheads="1"/>
          </p:cNvSpPr>
          <p:nvPr/>
        </p:nvSpPr>
        <p:spPr bwMode="auto">
          <a:xfrm>
            <a:off x="4139952" y="5250532"/>
            <a:ext cx="447675" cy="266700"/>
          </a:xfrm>
          <a:prstGeom prst="flowChartDecision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ts val="900"/>
              </a:lnSpc>
              <a:spcBef>
                <a:spcPct val="50000"/>
              </a:spcBef>
              <a:defRPr/>
            </a:pPr>
            <a:endParaRPr lang="sv-SE" sz="800" dirty="0">
              <a:latin typeface="+mn-lt"/>
              <a:cs typeface="+mn-cs"/>
            </a:endParaRPr>
          </a:p>
        </p:txBody>
      </p:sp>
      <p:sp>
        <p:nvSpPr>
          <p:cNvPr id="46" name="TextBox 73"/>
          <p:cNvSpPr txBox="1">
            <a:spLocks noChangeArrowheads="1"/>
          </p:cNvSpPr>
          <p:nvPr/>
        </p:nvSpPr>
        <p:spPr bwMode="auto">
          <a:xfrm>
            <a:off x="3663776" y="5471066"/>
            <a:ext cx="6919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 smtClean="0"/>
              <a:t>Aktuellt att skicka saldo?</a:t>
            </a:r>
            <a:endParaRPr lang="sv-SE" sz="1000" b="0" dirty="0"/>
          </a:p>
        </p:txBody>
      </p:sp>
      <p:sp>
        <p:nvSpPr>
          <p:cNvPr id="47" name="TextBox 77"/>
          <p:cNvSpPr txBox="1">
            <a:spLocks noChangeArrowheads="1"/>
          </p:cNvSpPr>
          <p:nvPr/>
        </p:nvSpPr>
        <p:spPr bwMode="auto">
          <a:xfrm>
            <a:off x="4355976" y="5085184"/>
            <a:ext cx="404813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Ja</a:t>
            </a:r>
          </a:p>
        </p:txBody>
      </p:sp>
      <p:cxnSp>
        <p:nvCxnSpPr>
          <p:cNvPr id="48" name="Elbow Connector 2"/>
          <p:cNvCxnSpPr>
            <a:stCxn id="44" idx="3"/>
            <a:endCxn id="90" idx="2"/>
          </p:cNvCxnSpPr>
          <p:nvPr/>
        </p:nvCxnSpPr>
        <p:spPr>
          <a:xfrm flipV="1">
            <a:off x="4587627" y="4558457"/>
            <a:ext cx="1792139" cy="825425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77"/>
          <p:cNvSpPr txBox="1">
            <a:spLocks noChangeArrowheads="1"/>
          </p:cNvSpPr>
          <p:nvPr/>
        </p:nvSpPr>
        <p:spPr bwMode="auto">
          <a:xfrm>
            <a:off x="4572000" y="5445224"/>
            <a:ext cx="404813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 smtClean="0"/>
              <a:t>Nej</a:t>
            </a:r>
            <a:endParaRPr lang="sv-SE" sz="1000" b="0" dirty="0"/>
          </a:p>
        </p:txBody>
      </p:sp>
      <p:cxnSp>
        <p:nvCxnSpPr>
          <p:cNvPr id="52" name="Elbow Connector 2"/>
          <p:cNvCxnSpPr>
            <a:stCxn id="44" idx="0"/>
            <a:endCxn id="74" idx="2"/>
          </p:cNvCxnSpPr>
          <p:nvPr/>
        </p:nvCxnSpPr>
        <p:spPr>
          <a:xfrm rot="5400000" flipH="1" flipV="1">
            <a:off x="4412158" y="4604768"/>
            <a:ext cx="597396" cy="69413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323850" y="549275"/>
            <a:ext cx="8568630" cy="492125"/>
          </a:xfrm>
        </p:spPr>
        <p:txBody>
          <a:bodyPr/>
          <a:lstStyle/>
          <a:p>
            <a:pPr eaLnBrk="1" hangingPunct="1"/>
            <a:r>
              <a:rPr lang="sv-SE" dirty="0" smtClean="0"/>
              <a:t>Beskrivning av delprocess 3PL som arbetar åt leverantör</a:t>
            </a:r>
            <a:endParaRPr lang="sv-SE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0499" name="Group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503481"/>
              </p:ext>
            </p:extLst>
          </p:nvPr>
        </p:nvGraphicFramePr>
        <p:xfrm>
          <a:off x="539552" y="2204864"/>
          <a:ext cx="7934325" cy="3354217"/>
        </p:xfrm>
        <a:graphic>
          <a:graphicData uri="http://schemas.openxmlformats.org/drawingml/2006/table">
            <a:tbl>
              <a:tblPr/>
              <a:tblGrid>
                <a:gridCol w="1335087"/>
                <a:gridCol w="1038225"/>
                <a:gridCol w="1282700"/>
                <a:gridCol w="1757363"/>
                <a:gridCol w="2520950"/>
              </a:tblGrid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Steg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Ansvarig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Input (viktigaste)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Output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Kommentar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Skapa </a:t>
                      </a:r>
                      <a:r>
                        <a:rPr kumimoji="0" lang="sv-SE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utleverans-order</a:t>
                      </a:r>
                      <a:endParaRPr kumimoji="0" lang="sv-SE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Entreprenör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Leverans- och packplanering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Utleveransorder skickad till 3PL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3PL får leveransuppdrag av entreprenör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Avropsmeddelandet gäller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Ska plockas och packas enligt entreprenörens instruktioner, t.ex. per lägenhet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Arrangera leverans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3PL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Utleveransorder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Gods redo för leverans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Märkning enligt anvisning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Fortsatt hantering enligt delprocess ”Från leverantör”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 vissa fall uppdateras saldo mellan 3PL och uppdragsgivaren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Skicka saldon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3PL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Periodiskt saldo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Saldorapport skickad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Saldorapport för aktuella artiklar skickas enligt överenskommen periodicitet till entreprenören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Då entreprenör ansvarar för påfyllning av lagret sköter denne delprocess ”Avrop”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Då 3PL ansvarar för påfyllning av lagret sköter denne delprocess ”Avrop”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4. Uppdatera saldo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Entreprenör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Saldorapport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Uppdaterat saldo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Avstämning av saldo så att saldo i systemen hos entreprenör och 3PL överensstämmer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EF959-0213-4905-AFF9-D0BC00AA9C48}" type="slidenum">
              <a:rPr lang="sv-SE" smtClean="0"/>
              <a:pPr>
                <a:defRPr/>
              </a:pPr>
              <a:t>35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latshållare för bildnummer 6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fld id="{79F8DD1F-624D-48E4-B53D-2E65D4684CA9}" type="slidenum">
              <a:rPr lang="en-US" sz="1200" b="0">
                <a:solidFill>
                  <a:schemeClr val="bg1"/>
                </a:solidFill>
                <a:cs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36</a:t>
            </a:fld>
            <a:endParaRPr lang="en-US" sz="1200" b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5363" name="Rectangle 100"/>
          <p:cNvSpPr txBox="1">
            <a:spLocks noChangeArrowheads="1"/>
          </p:cNvSpPr>
          <p:nvPr/>
        </p:nvSpPr>
        <p:spPr bwMode="auto">
          <a:xfrm>
            <a:off x="228600" y="228600"/>
            <a:ext cx="8087816" cy="838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b"/>
          <a:lstStyle/>
          <a:p>
            <a:pPr defTabSz="762000"/>
            <a:r>
              <a:rPr lang="sv-SE" sz="2800" dirty="0" smtClean="0">
                <a:solidFill>
                  <a:schemeClr val="bg1"/>
                </a:solidFill>
              </a:rPr>
              <a:t>Under transport</a:t>
            </a:r>
            <a:r>
              <a:rPr lang="sv-SE" sz="2800" dirty="0" smtClean="0">
                <a:solidFill>
                  <a:schemeClr val="bg1"/>
                </a:solidFill>
                <a:cs typeface="Arial" charset="0"/>
              </a:rPr>
              <a:t>, aktiviteter</a:t>
            </a:r>
            <a:endParaRPr lang="en-GB" sz="2800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15383" name="Picture 88" descr="C:\Users\Peter\AppData\Local\Microsoft\Windows\Temporary Internet Files\Content.IE5\VXSG3B6J\MP90040208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2924944"/>
            <a:ext cx="80803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4" name="Picture 91" descr="C:\Users\Peter\AppData\Local\Microsoft\Windows\Temporary Internet Files\Content.IE5\VXSG3B6J\MC90043482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4874970"/>
            <a:ext cx="842963" cy="84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" name="Rektangel 151"/>
          <p:cNvSpPr>
            <a:spLocks noChangeArrowheads="1"/>
          </p:cNvSpPr>
          <p:nvPr/>
        </p:nvSpPr>
        <p:spPr bwMode="auto">
          <a:xfrm>
            <a:off x="1331640" y="2586970"/>
            <a:ext cx="14401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1400" dirty="0" smtClean="0">
                <a:solidFill>
                  <a:srgbClr val="2F74A6"/>
                </a:solidFill>
                <a:latin typeface="Verdana" pitchFamily="34" charset="0"/>
                <a:cs typeface="Arial" charset="0"/>
              </a:rPr>
              <a:t>Byggprojekt</a:t>
            </a:r>
          </a:p>
        </p:txBody>
      </p:sp>
      <p:sp>
        <p:nvSpPr>
          <p:cNvPr id="101" name="Rektangel 151"/>
          <p:cNvSpPr>
            <a:spLocks noChangeArrowheads="1"/>
          </p:cNvSpPr>
          <p:nvPr/>
        </p:nvSpPr>
        <p:spPr bwMode="auto">
          <a:xfrm>
            <a:off x="5580112" y="2564904"/>
            <a:ext cx="24482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1400" dirty="0" smtClean="0">
                <a:solidFill>
                  <a:srgbClr val="2F74A6"/>
                </a:solidFill>
                <a:latin typeface="Verdana" pitchFamily="34" charset="0"/>
                <a:cs typeface="Arial" charset="0"/>
              </a:rPr>
              <a:t>Leverantör eller 3PL</a:t>
            </a:r>
          </a:p>
        </p:txBody>
      </p:sp>
      <p:sp>
        <p:nvSpPr>
          <p:cNvPr id="102" name="Rektangel 151"/>
          <p:cNvSpPr>
            <a:spLocks noChangeArrowheads="1"/>
          </p:cNvSpPr>
          <p:nvPr/>
        </p:nvSpPr>
        <p:spPr bwMode="auto">
          <a:xfrm>
            <a:off x="3059832" y="4581128"/>
            <a:ext cx="28083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1400" dirty="0" smtClean="0">
                <a:solidFill>
                  <a:srgbClr val="2F74A6"/>
                </a:solidFill>
                <a:latin typeface="Verdana" pitchFamily="34" charset="0"/>
                <a:cs typeface="Arial" charset="0"/>
              </a:rPr>
              <a:t>Speditör  - Transportör</a:t>
            </a:r>
          </a:p>
        </p:txBody>
      </p:sp>
      <p:sp>
        <p:nvSpPr>
          <p:cNvPr id="115" name="Rektangel 106"/>
          <p:cNvSpPr>
            <a:spLocks noChangeArrowheads="1"/>
          </p:cNvSpPr>
          <p:nvPr/>
        </p:nvSpPr>
        <p:spPr bwMode="auto">
          <a:xfrm>
            <a:off x="1403648" y="3633991"/>
            <a:ext cx="12961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>
                <a:latin typeface="Verdana" pitchFamily="34" charset="0"/>
                <a:cs typeface="Arial" charset="0"/>
              </a:rPr>
              <a:t> </a:t>
            </a:r>
            <a:r>
              <a:rPr lang="sv-SE" sz="1200" b="0" dirty="0" err="1" smtClean="0">
                <a:latin typeface="Verdana" pitchFamily="34" charset="0"/>
                <a:cs typeface="Arial" charset="0"/>
              </a:rPr>
              <a:t>leverans-bevakning</a:t>
            </a:r>
            <a:endParaRPr lang="sv-SE" sz="1200" b="0" dirty="0" smtClean="0">
              <a:latin typeface="Verdana" pitchFamily="34" charset="0"/>
              <a:cs typeface="Arial" charset="0"/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  <a:cs typeface="Arial" charset="0"/>
              </a:rPr>
              <a:t> </a:t>
            </a:r>
            <a:r>
              <a:rPr lang="sv-SE" sz="1200" b="0" dirty="0" smtClean="0">
                <a:latin typeface="Verdana" pitchFamily="34" charset="0"/>
              </a:rPr>
              <a:t>planera mottagning</a:t>
            </a:r>
            <a:endParaRPr lang="sv-SE" sz="1200" b="0" dirty="0" smtClean="0">
              <a:latin typeface="Verdana" pitchFamily="34" charset="0"/>
              <a:cs typeface="Arial" charset="0"/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  <a:cs typeface="Arial" charset="0"/>
              </a:rPr>
              <a:t> </a:t>
            </a:r>
            <a:r>
              <a:rPr lang="sv-SE" sz="1200" b="0" dirty="0" smtClean="0">
                <a:latin typeface="Verdana" pitchFamily="34" charset="0"/>
              </a:rPr>
              <a:t>hantera avvikelser</a:t>
            </a:r>
            <a:endParaRPr lang="sv-SE" sz="1200" b="0" dirty="0">
              <a:latin typeface="Verdana" pitchFamily="34" charset="0"/>
              <a:cs typeface="Arial" charset="0"/>
            </a:endParaRPr>
          </a:p>
        </p:txBody>
      </p:sp>
      <p:sp>
        <p:nvSpPr>
          <p:cNvPr id="116" name="Rektangel 106"/>
          <p:cNvSpPr>
            <a:spLocks noChangeArrowheads="1"/>
          </p:cNvSpPr>
          <p:nvPr/>
        </p:nvSpPr>
        <p:spPr bwMode="auto">
          <a:xfrm>
            <a:off x="5652120" y="3395901"/>
            <a:ext cx="19442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>
                <a:latin typeface="Verdana" pitchFamily="34" charset="0"/>
                <a:cs typeface="Arial" charset="0"/>
              </a:rPr>
              <a:t> </a:t>
            </a:r>
            <a:r>
              <a:rPr lang="sv-SE" sz="1200" b="0" dirty="0" smtClean="0">
                <a:latin typeface="Verdana" pitchFamily="34" charset="0"/>
              </a:rPr>
              <a:t>leveransbevakning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  <a:cs typeface="Arial" charset="0"/>
              </a:rPr>
              <a:t> uppföljning</a:t>
            </a:r>
          </a:p>
          <a:p>
            <a:pPr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</a:rPr>
              <a:t> hantera avvikelser</a:t>
            </a:r>
            <a:endParaRPr lang="sv-SE" sz="1200" b="0" dirty="0" smtClean="0">
              <a:latin typeface="Verdana" pitchFamily="34" charset="0"/>
              <a:cs typeface="Arial" charset="0"/>
            </a:endParaRPr>
          </a:p>
        </p:txBody>
      </p:sp>
      <p:sp>
        <p:nvSpPr>
          <p:cNvPr id="117" name="Rektangel 106"/>
          <p:cNvSpPr>
            <a:spLocks noChangeArrowheads="1"/>
          </p:cNvSpPr>
          <p:nvPr/>
        </p:nvSpPr>
        <p:spPr bwMode="auto">
          <a:xfrm>
            <a:off x="4067944" y="5018986"/>
            <a:ext cx="12961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>
                <a:latin typeface="Verdana" pitchFamily="34" charset="0"/>
                <a:cs typeface="Arial" charset="0"/>
              </a:rPr>
              <a:t> </a:t>
            </a:r>
            <a:r>
              <a:rPr lang="sv-SE" sz="1200" b="0" dirty="0" smtClean="0">
                <a:latin typeface="Verdana" pitchFamily="34" charset="0"/>
                <a:cs typeface="Arial" charset="0"/>
              </a:rPr>
              <a:t>scanna kollietiketter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  <a:cs typeface="Arial" charset="0"/>
              </a:rPr>
              <a:t> följa upp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  <a:cs typeface="Arial" charset="0"/>
              </a:rPr>
              <a:t> avisera</a:t>
            </a:r>
          </a:p>
        </p:txBody>
      </p:sp>
      <p:sp>
        <p:nvSpPr>
          <p:cNvPr id="54" name="Rektangel 53"/>
          <p:cNvSpPr/>
          <p:nvPr/>
        </p:nvSpPr>
        <p:spPr>
          <a:xfrm>
            <a:off x="611560" y="1340768"/>
            <a:ext cx="606909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dirty="0" smtClean="0">
                <a:latin typeface="Verdana" pitchFamily="34" charset="0"/>
              </a:rPr>
              <a:t>Förutsättning</a:t>
            </a:r>
            <a:r>
              <a:rPr lang="sv-SE" sz="1400" b="0" dirty="0" smtClean="0">
                <a:latin typeface="Verdana" pitchFamily="34" charset="0"/>
              </a:rPr>
              <a:t>; Leveransvillkor, ABM, NSAB m.fl.</a:t>
            </a:r>
          </a:p>
          <a:p>
            <a:r>
              <a:rPr lang="sv-SE" sz="1400" dirty="0" smtClean="0">
                <a:latin typeface="Verdana" pitchFamily="34" charset="0"/>
              </a:rPr>
              <a:t>Part hos entreprenör</a:t>
            </a:r>
            <a:r>
              <a:rPr lang="sv-SE" sz="1400" b="0" dirty="0" smtClean="0">
                <a:latin typeface="Verdana" pitchFamily="34" charset="0"/>
              </a:rPr>
              <a:t>; Arbetsledare, platschef, ledande montör</a:t>
            </a:r>
          </a:p>
          <a:p>
            <a:r>
              <a:rPr lang="sv-SE" sz="1400" dirty="0" smtClean="0">
                <a:latin typeface="Verdana" pitchFamily="34" charset="0"/>
              </a:rPr>
              <a:t>Part hos leverantör</a:t>
            </a:r>
            <a:r>
              <a:rPr lang="sv-SE" sz="1400" b="0" dirty="0" smtClean="0">
                <a:latin typeface="Verdana" pitchFamily="34" charset="0"/>
              </a:rPr>
              <a:t>; Order- och leveransmottagare</a:t>
            </a:r>
          </a:p>
          <a:p>
            <a:r>
              <a:rPr lang="sv-SE" sz="1400" dirty="0" smtClean="0">
                <a:latin typeface="Verdana" pitchFamily="34" charset="0"/>
              </a:rPr>
              <a:t>Part hos speditör</a:t>
            </a:r>
            <a:r>
              <a:rPr lang="sv-SE" sz="1400" b="0" dirty="0" smtClean="0">
                <a:latin typeface="Verdana" pitchFamily="34" charset="0"/>
              </a:rPr>
              <a:t>; Trafikledning, förare</a:t>
            </a:r>
          </a:p>
        </p:txBody>
      </p:sp>
      <p:pic>
        <p:nvPicPr>
          <p:cNvPr id="20" name="Picture 5" descr="2049466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2913911"/>
            <a:ext cx="653033" cy="749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Line 93"/>
          <p:cNvSpPr>
            <a:spLocks noChangeShapeType="1"/>
          </p:cNvSpPr>
          <p:nvPr/>
        </p:nvSpPr>
        <p:spPr bwMode="auto">
          <a:xfrm>
            <a:off x="2483768" y="4147339"/>
            <a:ext cx="792088" cy="361781"/>
          </a:xfrm>
          <a:prstGeom prst="line">
            <a:avLst/>
          </a:prstGeom>
          <a:noFill/>
          <a:ln w="63500">
            <a:solidFill>
              <a:srgbClr val="800000"/>
            </a:solidFill>
            <a:round/>
            <a:headEnd type="triangle" w="sm" len="med"/>
            <a:tailEnd type="triangle" w="sm" len="med"/>
          </a:ln>
        </p:spPr>
        <p:txBody>
          <a:bodyPr/>
          <a:lstStyle/>
          <a:p>
            <a:endParaRPr lang="sv-SE"/>
          </a:p>
        </p:txBody>
      </p:sp>
      <p:sp>
        <p:nvSpPr>
          <p:cNvPr id="18" name="Rektangel 17"/>
          <p:cNvSpPr/>
          <p:nvPr/>
        </p:nvSpPr>
        <p:spPr>
          <a:xfrm>
            <a:off x="3347864" y="4038163"/>
            <a:ext cx="1997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b="0" dirty="0" smtClean="0">
                <a:solidFill>
                  <a:srgbClr val="C00000"/>
                </a:solidFill>
                <a:latin typeface="Verdana" pitchFamily="34" charset="0"/>
              </a:rPr>
              <a:t>Meddelandeutväxling</a:t>
            </a:r>
          </a:p>
          <a:p>
            <a:pPr>
              <a:buFont typeface="Arial" charset="0"/>
              <a:buChar char="•"/>
            </a:pPr>
            <a:r>
              <a:rPr lang="sv-SE" sz="1200" b="0" dirty="0" smtClean="0">
                <a:solidFill>
                  <a:srgbClr val="C00000"/>
                </a:solidFill>
                <a:latin typeface="Verdana" pitchFamily="34" charset="0"/>
              </a:rPr>
              <a:t> avisering</a:t>
            </a:r>
          </a:p>
        </p:txBody>
      </p:sp>
      <p:sp>
        <p:nvSpPr>
          <p:cNvPr id="19" name="Line 93"/>
          <p:cNvSpPr>
            <a:spLocks noChangeShapeType="1"/>
          </p:cNvSpPr>
          <p:nvPr/>
        </p:nvSpPr>
        <p:spPr bwMode="auto">
          <a:xfrm flipV="1">
            <a:off x="5292080" y="4147339"/>
            <a:ext cx="648072" cy="432048"/>
          </a:xfrm>
          <a:prstGeom prst="line">
            <a:avLst/>
          </a:prstGeom>
          <a:noFill/>
          <a:ln w="63500">
            <a:solidFill>
              <a:srgbClr val="800000"/>
            </a:solidFill>
            <a:round/>
            <a:headEnd type="triangle" w="sm" len="med"/>
            <a:tailEnd type="triangle" w="sm" len="med"/>
          </a:ln>
        </p:spPr>
        <p:txBody>
          <a:bodyPr/>
          <a:lstStyle/>
          <a:p>
            <a:endParaRPr lang="sv-SE"/>
          </a:p>
        </p:txBody>
      </p:sp>
      <p:sp>
        <p:nvSpPr>
          <p:cNvPr id="21" name="Platshållare för bildnumm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F64A7-CB9E-4D9A-A360-3267D160C419}" type="slidenum">
              <a:rPr lang="sv-SE" smtClean="0"/>
              <a:pPr>
                <a:defRPr/>
              </a:pPr>
              <a:t>36</a:t>
            </a:fld>
            <a:endParaRPr lang="sv-SE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101" grpId="0"/>
      <p:bldP spid="102" grpId="0"/>
      <p:bldP spid="115" grpId="0"/>
      <p:bldP spid="116" grpId="0"/>
      <p:bldP spid="117" grpId="0"/>
      <p:bldP spid="17" grpId="0" animBg="1"/>
      <p:bldP spid="1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Delprocess: Under transport</a:t>
            </a:r>
            <a:endParaRPr lang="sv-SE" i="1" dirty="0" smtClean="0">
              <a:solidFill>
                <a:srgbClr val="FF0000"/>
              </a:solidFill>
            </a:endParaRPr>
          </a:p>
        </p:txBody>
      </p:sp>
      <p:sp>
        <p:nvSpPr>
          <p:cNvPr id="59" name="Rectangle 90"/>
          <p:cNvSpPr/>
          <p:nvPr/>
        </p:nvSpPr>
        <p:spPr bwMode="auto">
          <a:xfrm>
            <a:off x="395288" y="1210816"/>
            <a:ext cx="8389937" cy="1570111"/>
          </a:xfrm>
          <a:prstGeom prst="rect">
            <a:avLst/>
          </a:prstGeom>
          <a:noFill/>
          <a:ln w="127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36000" tIns="36000" rIns="72000"/>
          <a:lstStyle/>
          <a:p>
            <a:pPr algn="l"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Mottagare</a:t>
            </a:r>
          </a:p>
          <a:p>
            <a:pPr algn="l"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Byggprojekt eller 3PL</a:t>
            </a: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60" name="Rectangle 90"/>
          <p:cNvSpPr/>
          <p:nvPr/>
        </p:nvSpPr>
        <p:spPr bwMode="auto">
          <a:xfrm>
            <a:off x="395288" y="2852737"/>
            <a:ext cx="8389937" cy="1998873"/>
          </a:xfrm>
          <a:prstGeom prst="rect">
            <a:avLst/>
          </a:prstGeom>
          <a:noFill/>
          <a:ln w="127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36000" tIns="36000" rIns="72000"/>
          <a:lstStyle/>
          <a:p>
            <a:pPr algn="l"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Speditör</a:t>
            </a:r>
          </a:p>
          <a:p>
            <a:pPr algn="l"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Transportör</a:t>
            </a: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 algn="l" eaLnBrk="0" hangingPunct="0">
              <a:lnSpc>
                <a:spcPts val="1100"/>
              </a:lnSpc>
              <a:spcBef>
                <a:spcPts val="0"/>
              </a:spcBef>
              <a:defRPr/>
            </a:pP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61" name="Rectangle 90"/>
          <p:cNvSpPr/>
          <p:nvPr/>
        </p:nvSpPr>
        <p:spPr bwMode="auto">
          <a:xfrm>
            <a:off x="395288" y="4915007"/>
            <a:ext cx="8389937" cy="961918"/>
          </a:xfrm>
          <a:prstGeom prst="rect">
            <a:avLst/>
          </a:prstGeom>
          <a:noFill/>
          <a:ln w="127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36000" tIns="36000" rIns="72000"/>
          <a:lstStyle/>
          <a:p>
            <a:pPr algn="l"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Avsändare</a:t>
            </a: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62" name="Line Callout 1 (Accent Bar) 19"/>
          <p:cNvSpPr/>
          <p:nvPr/>
        </p:nvSpPr>
        <p:spPr bwMode="auto">
          <a:xfrm>
            <a:off x="519349" y="4161483"/>
            <a:ext cx="792733" cy="419645"/>
          </a:xfrm>
          <a:prstGeom prst="accentCallout1">
            <a:avLst>
              <a:gd name="adj1" fmla="val 26008"/>
              <a:gd name="adj2" fmla="val 99975"/>
              <a:gd name="adj3" fmla="val 28309"/>
              <a:gd name="adj4" fmla="val 118643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lIns="36000" tIns="0" rIns="36000" bIns="0"/>
          <a:lstStyle/>
          <a:p>
            <a:pPr marL="85725" indent="-85725" eaLnBrk="0" hangingPunct="0">
              <a:lnSpc>
                <a:spcPts val="9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sv-SE" sz="1000" b="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DP Från leverantör</a:t>
            </a:r>
            <a:endParaRPr lang="sv-SE" sz="1000" b="0" dirty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 marL="85725" indent="-85725" algn="ctr" eaLnBrk="0" hangingPunct="0">
              <a:lnSpc>
                <a:spcPts val="9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sv-SE" sz="1000" b="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cxnSp>
        <p:nvCxnSpPr>
          <p:cNvPr id="63" name="Elbow Connector 2"/>
          <p:cNvCxnSpPr>
            <a:stCxn id="64" idx="0"/>
            <a:endCxn id="109" idx="2"/>
          </p:cNvCxnSpPr>
          <p:nvPr/>
        </p:nvCxnSpPr>
        <p:spPr>
          <a:xfrm flipV="1">
            <a:off x="1565003" y="4077072"/>
            <a:ext cx="462955" cy="274985"/>
          </a:xfrm>
          <a:prstGeom prst="bentConnector2">
            <a:avLst/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Isosceles Triangle 42"/>
          <p:cNvSpPr/>
          <p:nvPr/>
        </p:nvSpPr>
        <p:spPr>
          <a:xfrm rot="5400000">
            <a:off x="1317353" y="4235375"/>
            <a:ext cx="261937" cy="233363"/>
          </a:xfrm>
          <a:prstGeom prst="triangl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endParaRPr lang="sv-SE">
              <a:ln>
                <a:solidFill>
                  <a:srgbClr val="FF0000"/>
                </a:solidFill>
              </a:ln>
            </a:endParaRPr>
          </a:p>
        </p:txBody>
      </p:sp>
      <p:grpSp>
        <p:nvGrpSpPr>
          <p:cNvPr id="2" name="Group 38"/>
          <p:cNvGrpSpPr/>
          <p:nvPr/>
        </p:nvGrpSpPr>
        <p:grpSpPr>
          <a:xfrm>
            <a:off x="3851920" y="3428999"/>
            <a:ext cx="779484" cy="580419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69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ct val="1000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70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ct val="100000"/>
                </a:lnSpc>
                <a:spcBef>
                  <a:spcPts val="0"/>
                </a:spcBef>
                <a:defRPr/>
              </a:pPr>
              <a:r>
                <a:rPr lang="sv-SE" sz="1000" dirty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2</a:t>
              </a: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. An-</a:t>
              </a:r>
              <a:r>
                <a:rPr lang="sv-SE" sz="1000" dirty="0" err="1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komst</a:t>
              </a: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-avisera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grpSp>
        <p:nvGrpSpPr>
          <p:cNvPr id="4" name="Group 38"/>
          <p:cNvGrpSpPr/>
          <p:nvPr/>
        </p:nvGrpSpPr>
        <p:grpSpPr>
          <a:xfrm>
            <a:off x="6084168" y="5165948"/>
            <a:ext cx="779484" cy="578154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76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ct val="1000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77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ct val="100000"/>
                </a:lnSpc>
                <a:spcBef>
                  <a:spcPts val="0"/>
                </a:spcBef>
                <a:defRPr/>
              </a:pPr>
              <a:r>
                <a:rPr lang="sv-SE" sz="1000" dirty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5</a:t>
              </a: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b. Upp-daterad leverans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grpSp>
        <p:nvGrpSpPr>
          <p:cNvPr id="5" name="Group 38"/>
          <p:cNvGrpSpPr/>
          <p:nvPr/>
        </p:nvGrpSpPr>
        <p:grpSpPr>
          <a:xfrm>
            <a:off x="5984925" y="3429000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81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ct val="1000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82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ct val="100000"/>
                </a:lnSpc>
                <a:spcBef>
                  <a:spcPts val="0"/>
                </a:spcBef>
                <a:defRPr/>
              </a:pPr>
              <a:r>
                <a:rPr lang="sv-SE" sz="1000" dirty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4</a:t>
              </a: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. Avisera avvikelse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84" name="Elbow Connector 2"/>
          <p:cNvCxnSpPr>
            <a:stCxn id="113" idx="3"/>
            <a:endCxn id="119" idx="0"/>
          </p:cNvCxnSpPr>
          <p:nvPr/>
        </p:nvCxnSpPr>
        <p:spPr>
          <a:xfrm flipH="1">
            <a:off x="7734842" y="3756355"/>
            <a:ext cx="293518" cy="1406490"/>
          </a:xfrm>
          <a:prstGeom prst="bentConnector4">
            <a:avLst>
              <a:gd name="adj1" fmla="val -77883"/>
              <a:gd name="adj2" fmla="val 58996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2"/>
          <p:cNvCxnSpPr>
            <a:stCxn id="81" idx="0"/>
            <a:endCxn id="57" idx="2"/>
          </p:cNvCxnSpPr>
          <p:nvPr/>
        </p:nvCxnSpPr>
        <p:spPr>
          <a:xfrm rot="16200000" flipV="1">
            <a:off x="5591817" y="2646142"/>
            <a:ext cx="1088876" cy="476840"/>
          </a:xfrm>
          <a:prstGeom prst="bentConnector3">
            <a:avLst>
              <a:gd name="adj1" fmla="val 73644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73"/>
          <p:cNvSpPr txBox="1">
            <a:spLocks noChangeArrowheads="1"/>
          </p:cNvSpPr>
          <p:nvPr/>
        </p:nvSpPr>
        <p:spPr bwMode="auto">
          <a:xfrm>
            <a:off x="8124576" y="1916832"/>
            <a:ext cx="6238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50000"/>
              </a:spcBef>
            </a:pPr>
            <a:r>
              <a:rPr lang="sv-SE" sz="1000" b="0" dirty="0"/>
              <a:t>Till DP   </a:t>
            </a:r>
            <a:r>
              <a:rPr lang="sv-SE" sz="1000" b="0" dirty="0" smtClean="0"/>
              <a:t>Ankomst</a:t>
            </a:r>
            <a:endParaRPr lang="sv-SE" sz="1000" b="0" dirty="0"/>
          </a:p>
        </p:txBody>
      </p:sp>
      <p:sp>
        <p:nvSpPr>
          <p:cNvPr id="87" name="Pentagon 126"/>
          <p:cNvSpPr/>
          <p:nvPr/>
        </p:nvSpPr>
        <p:spPr>
          <a:xfrm rot="16200000">
            <a:off x="8299177" y="2194223"/>
            <a:ext cx="315912" cy="425450"/>
          </a:xfrm>
          <a:prstGeom prst="homePlat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cxnSp>
        <p:nvCxnSpPr>
          <p:cNvPr id="88" name="Elbow Connector 74"/>
          <p:cNvCxnSpPr>
            <a:stCxn id="120" idx="3"/>
            <a:endCxn id="87" idx="1"/>
          </p:cNvCxnSpPr>
          <p:nvPr/>
        </p:nvCxnSpPr>
        <p:spPr>
          <a:xfrm flipV="1">
            <a:off x="8124554" y="2564904"/>
            <a:ext cx="332579" cy="2924019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77"/>
          <p:cNvSpPr txBox="1">
            <a:spLocks noChangeArrowheads="1"/>
          </p:cNvSpPr>
          <p:nvPr/>
        </p:nvSpPr>
        <p:spPr bwMode="auto">
          <a:xfrm>
            <a:off x="5557971" y="4077072"/>
            <a:ext cx="404813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Nej</a:t>
            </a:r>
          </a:p>
        </p:txBody>
      </p:sp>
      <p:sp>
        <p:nvSpPr>
          <p:cNvPr id="90" name="Flowchart: Decision 72"/>
          <p:cNvSpPr>
            <a:spLocks noChangeArrowheads="1"/>
          </p:cNvSpPr>
          <p:nvPr/>
        </p:nvSpPr>
        <p:spPr bwMode="auto">
          <a:xfrm>
            <a:off x="5004048" y="3573016"/>
            <a:ext cx="447675" cy="266700"/>
          </a:xfrm>
          <a:prstGeom prst="flowChartDecision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ts val="900"/>
              </a:lnSpc>
              <a:spcBef>
                <a:spcPct val="50000"/>
              </a:spcBef>
              <a:defRPr/>
            </a:pPr>
            <a:endParaRPr lang="sv-SE" sz="800" dirty="0">
              <a:latin typeface="+mn-lt"/>
              <a:cs typeface="+mn-cs"/>
            </a:endParaRPr>
          </a:p>
        </p:txBody>
      </p:sp>
      <p:sp>
        <p:nvSpPr>
          <p:cNvPr id="91" name="TextBox 73"/>
          <p:cNvSpPr txBox="1">
            <a:spLocks noChangeArrowheads="1"/>
          </p:cNvSpPr>
          <p:nvPr/>
        </p:nvSpPr>
        <p:spPr bwMode="auto">
          <a:xfrm>
            <a:off x="4716016" y="3183359"/>
            <a:ext cx="43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50000"/>
              </a:spcBef>
            </a:pPr>
            <a:r>
              <a:rPr lang="sv-SE" sz="1000" b="0" dirty="0" smtClean="0"/>
              <a:t>Avisera avvik-</a:t>
            </a:r>
            <a:r>
              <a:rPr lang="sv-SE" sz="1000" b="0" dirty="0" err="1" smtClean="0"/>
              <a:t>else</a:t>
            </a:r>
            <a:r>
              <a:rPr lang="sv-SE" sz="1000" b="0" dirty="0"/>
              <a:t>?</a:t>
            </a:r>
          </a:p>
        </p:txBody>
      </p:sp>
      <p:sp>
        <p:nvSpPr>
          <p:cNvPr id="92" name="TextBox 77"/>
          <p:cNvSpPr txBox="1">
            <a:spLocks noChangeArrowheads="1"/>
          </p:cNvSpPr>
          <p:nvPr/>
        </p:nvSpPr>
        <p:spPr bwMode="auto">
          <a:xfrm>
            <a:off x="5276924" y="3180945"/>
            <a:ext cx="404813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Ja</a:t>
            </a:r>
          </a:p>
        </p:txBody>
      </p:sp>
      <p:cxnSp>
        <p:nvCxnSpPr>
          <p:cNvPr id="94" name="Elbow Connector 2"/>
          <p:cNvCxnSpPr>
            <a:stCxn id="90" idx="0"/>
            <a:endCxn id="82" idx="1"/>
          </p:cNvCxnSpPr>
          <p:nvPr/>
        </p:nvCxnSpPr>
        <p:spPr>
          <a:xfrm rot="16200000" flipH="1">
            <a:off x="5538738" y="3262163"/>
            <a:ext cx="135333" cy="757039"/>
          </a:xfrm>
          <a:prstGeom prst="bentConnector4">
            <a:avLst>
              <a:gd name="adj1" fmla="val -168917"/>
              <a:gd name="adj2" fmla="val 64784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lbow Connector 2"/>
          <p:cNvCxnSpPr>
            <a:stCxn id="90" idx="3"/>
            <a:endCxn id="113" idx="2"/>
          </p:cNvCxnSpPr>
          <p:nvPr/>
        </p:nvCxnSpPr>
        <p:spPr>
          <a:xfrm>
            <a:off x="5451723" y="3706366"/>
            <a:ext cx="2144601" cy="303052"/>
          </a:xfrm>
          <a:prstGeom prst="bentConnector4">
            <a:avLst>
              <a:gd name="adj1" fmla="val 6811"/>
              <a:gd name="adj2" fmla="val 17543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38"/>
          <p:cNvGrpSpPr/>
          <p:nvPr/>
        </p:nvGrpSpPr>
        <p:grpSpPr>
          <a:xfrm>
            <a:off x="1599469" y="3428999"/>
            <a:ext cx="857001" cy="648073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104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ct val="1000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109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ct val="100000"/>
                </a:lnSpc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1. Tran-sport- uppdrag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110" name="Elbow Connector 2"/>
          <p:cNvCxnSpPr>
            <a:stCxn id="70" idx="3"/>
            <a:endCxn id="90" idx="1"/>
          </p:cNvCxnSpPr>
          <p:nvPr/>
        </p:nvCxnSpPr>
        <p:spPr>
          <a:xfrm flipV="1">
            <a:off x="4631382" y="3706366"/>
            <a:ext cx="372666" cy="4998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38"/>
          <p:cNvGrpSpPr/>
          <p:nvPr/>
        </p:nvGrpSpPr>
        <p:grpSpPr>
          <a:xfrm>
            <a:off x="7164288" y="3429000"/>
            <a:ext cx="864096" cy="580418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112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ct val="1000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113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ct val="100000"/>
                </a:lnSpc>
                <a:spcBef>
                  <a:spcPts val="0"/>
                </a:spcBef>
                <a:defRPr/>
              </a:pPr>
              <a:r>
                <a:rPr lang="sv-SE" sz="1000" dirty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6</a:t>
              </a: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.  Ankomma </a:t>
              </a:r>
              <a:r>
                <a:rPr lang="sv-SE" sz="1000" dirty="0" err="1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leverans-adress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141" name="Elbow Connector 2"/>
          <p:cNvCxnSpPr>
            <a:stCxn id="78" idx="0"/>
            <a:endCxn id="83" idx="1"/>
          </p:cNvCxnSpPr>
          <p:nvPr/>
        </p:nvCxnSpPr>
        <p:spPr>
          <a:xfrm flipV="1">
            <a:off x="1832832" y="2132929"/>
            <a:ext cx="1527636" cy="13572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Elbow Connector 2"/>
          <p:cNvCxnSpPr>
            <a:stCxn id="72" idx="3"/>
            <a:endCxn id="70" idx="1"/>
          </p:cNvCxnSpPr>
          <p:nvPr/>
        </p:nvCxnSpPr>
        <p:spPr>
          <a:xfrm>
            <a:off x="3331869" y="3634358"/>
            <a:ext cx="520051" cy="12199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38"/>
          <p:cNvGrpSpPr/>
          <p:nvPr/>
        </p:nvGrpSpPr>
        <p:grpSpPr>
          <a:xfrm>
            <a:off x="5508104" y="1844824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56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ct val="1000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57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ct val="100000"/>
                </a:lnSpc>
                <a:spcBef>
                  <a:spcPts val="0"/>
                </a:spcBef>
                <a:defRPr/>
              </a:pPr>
              <a:r>
                <a:rPr lang="sv-SE" sz="1000" dirty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5</a:t>
              </a: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a. Planera om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67" name="Elbow Connector 2"/>
          <p:cNvCxnSpPr>
            <a:stCxn id="82" idx="3"/>
            <a:endCxn id="113" idx="1"/>
          </p:cNvCxnSpPr>
          <p:nvPr/>
        </p:nvCxnSpPr>
        <p:spPr>
          <a:xfrm>
            <a:off x="6764387" y="3708349"/>
            <a:ext cx="399901" cy="4800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Platshållare för bildnummer 64"/>
          <p:cNvSpPr>
            <a:spLocks noGrp="1"/>
          </p:cNvSpPr>
          <p:nvPr>
            <p:ph type="sldNum" sz="quarter" idx="12"/>
          </p:nvPr>
        </p:nvSpPr>
        <p:spPr>
          <a:xfrm>
            <a:off x="7059488" y="6324600"/>
            <a:ext cx="1905000" cy="457200"/>
          </a:xfrm>
        </p:spPr>
        <p:txBody>
          <a:bodyPr/>
          <a:lstStyle/>
          <a:p>
            <a:pPr>
              <a:defRPr/>
            </a:pPr>
            <a:fld id="{A9CF64A7-CB9E-4D9A-A360-3267D160C419}" type="slidenum">
              <a:rPr lang="sv-SE" smtClean="0"/>
              <a:pPr>
                <a:defRPr/>
              </a:pPr>
              <a:t>37</a:t>
            </a:fld>
            <a:endParaRPr lang="sv-SE" dirty="0"/>
          </a:p>
        </p:txBody>
      </p:sp>
      <p:cxnSp>
        <p:nvCxnSpPr>
          <p:cNvPr id="66" name="Elbow Connector 2"/>
          <p:cNvCxnSpPr>
            <a:stCxn id="109" idx="3"/>
            <a:endCxn id="72" idx="1"/>
          </p:cNvCxnSpPr>
          <p:nvPr/>
        </p:nvCxnSpPr>
        <p:spPr>
          <a:xfrm flipV="1">
            <a:off x="2456446" y="3634358"/>
            <a:ext cx="427748" cy="16015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7"/>
          <p:cNvSpPr txBox="1">
            <a:spLocks noChangeArrowheads="1"/>
          </p:cNvSpPr>
          <p:nvPr/>
        </p:nvSpPr>
        <p:spPr bwMode="auto">
          <a:xfrm>
            <a:off x="3041409" y="3812539"/>
            <a:ext cx="404813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Nej</a:t>
            </a:r>
          </a:p>
        </p:txBody>
      </p:sp>
      <p:sp>
        <p:nvSpPr>
          <p:cNvPr id="72" name="Flowchart: Decision 72"/>
          <p:cNvSpPr>
            <a:spLocks noChangeArrowheads="1"/>
          </p:cNvSpPr>
          <p:nvPr/>
        </p:nvSpPr>
        <p:spPr bwMode="auto">
          <a:xfrm>
            <a:off x="2884194" y="3501008"/>
            <a:ext cx="447675" cy="266700"/>
          </a:xfrm>
          <a:prstGeom prst="flowChartDecision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ts val="900"/>
              </a:lnSpc>
              <a:spcBef>
                <a:spcPct val="50000"/>
              </a:spcBef>
              <a:defRPr/>
            </a:pPr>
            <a:endParaRPr lang="sv-SE" sz="800" dirty="0">
              <a:latin typeface="+mn-lt"/>
              <a:cs typeface="+mn-cs"/>
            </a:endParaRPr>
          </a:p>
        </p:txBody>
      </p:sp>
      <p:sp>
        <p:nvSpPr>
          <p:cNvPr id="75" name="TextBox 77"/>
          <p:cNvSpPr txBox="1">
            <a:spLocks noChangeArrowheads="1"/>
          </p:cNvSpPr>
          <p:nvPr/>
        </p:nvSpPr>
        <p:spPr bwMode="auto">
          <a:xfrm>
            <a:off x="3243816" y="3500060"/>
            <a:ext cx="404813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Ja</a:t>
            </a:r>
          </a:p>
        </p:txBody>
      </p:sp>
      <p:cxnSp>
        <p:nvCxnSpPr>
          <p:cNvPr id="96" name="Elbow Connector 2"/>
          <p:cNvCxnSpPr>
            <a:stCxn id="82" idx="2"/>
            <a:endCxn id="76" idx="0"/>
          </p:cNvCxnSpPr>
          <p:nvPr/>
        </p:nvCxnSpPr>
        <p:spPr>
          <a:xfrm rot="16200000" flipH="1">
            <a:off x="5803463" y="4495493"/>
            <a:ext cx="1241648" cy="9926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73"/>
          <p:cNvSpPr txBox="1">
            <a:spLocks noChangeArrowheads="1"/>
          </p:cNvSpPr>
          <p:nvPr/>
        </p:nvSpPr>
        <p:spPr bwMode="auto">
          <a:xfrm>
            <a:off x="2483768" y="3195514"/>
            <a:ext cx="5760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50000"/>
              </a:spcBef>
            </a:pPr>
            <a:r>
              <a:rPr lang="sv-SE" sz="1000" b="0" dirty="0" err="1" smtClean="0"/>
              <a:t>Ankomst-avisera</a:t>
            </a:r>
            <a:r>
              <a:rPr lang="sv-SE" sz="1000" b="0" dirty="0" smtClean="0"/>
              <a:t>?</a:t>
            </a:r>
            <a:endParaRPr lang="sv-SE" sz="1000" b="0" dirty="0"/>
          </a:p>
        </p:txBody>
      </p:sp>
      <p:cxnSp>
        <p:nvCxnSpPr>
          <p:cNvPr id="101" name="Elbow Connector 2"/>
          <p:cNvCxnSpPr>
            <a:stCxn id="69" idx="0"/>
            <a:endCxn id="144" idx="2"/>
          </p:cNvCxnSpPr>
          <p:nvPr/>
        </p:nvCxnSpPr>
        <p:spPr>
          <a:xfrm rot="16200000" flipV="1">
            <a:off x="3451498" y="2638826"/>
            <a:ext cx="1088875" cy="491471"/>
          </a:xfrm>
          <a:prstGeom prst="bentConnector3">
            <a:avLst>
              <a:gd name="adj1" fmla="val 32879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Line Callout 1 (Accent Bar) 19"/>
          <p:cNvSpPr/>
          <p:nvPr/>
        </p:nvSpPr>
        <p:spPr bwMode="auto">
          <a:xfrm>
            <a:off x="504266" y="2108210"/>
            <a:ext cx="923264" cy="419645"/>
          </a:xfrm>
          <a:prstGeom prst="accentCallout1">
            <a:avLst>
              <a:gd name="adj1" fmla="val 26008"/>
              <a:gd name="adj2" fmla="val 99975"/>
              <a:gd name="adj3" fmla="val 28309"/>
              <a:gd name="adj4" fmla="val 118643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lIns="36000" tIns="0" rIns="36000" bIns="0"/>
          <a:lstStyle/>
          <a:p>
            <a:pPr marL="85725" indent="-85725" eaLnBrk="0" hangingPunct="0">
              <a:lnSpc>
                <a:spcPts val="9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sv-SE" sz="1000" b="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DP Plockning, märkning </a:t>
            </a:r>
            <a:r>
              <a:rPr lang="sv-SE" sz="1000" b="0" dirty="0" err="1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etc</a:t>
            </a:r>
            <a:endParaRPr lang="sv-SE" sz="1000" b="0" dirty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 marL="85725" indent="-85725" algn="ctr" eaLnBrk="0" hangingPunct="0">
              <a:lnSpc>
                <a:spcPts val="9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sv-SE" sz="1000" b="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78" name="Isosceles Triangle 42"/>
          <p:cNvSpPr/>
          <p:nvPr/>
        </p:nvSpPr>
        <p:spPr>
          <a:xfrm rot="5400000">
            <a:off x="1585182" y="2151969"/>
            <a:ext cx="261937" cy="233363"/>
          </a:xfrm>
          <a:prstGeom prst="triangl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endParaRPr lang="sv-SE">
              <a:ln>
                <a:solidFill>
                  <a:srgbClr val="FF0000"/>
                </a:solidFill>
              </a:ln>
            </a:endParaRPr>
          </a:p>
        </p:txBody>
      </p:sp>
      <p:grpSp>
        <p:nvGrpSpPr>
          <p:cNvPr id="79" name="Group 38"/>
          <p:cNvGrpSpPr/>
          <p:nvPr/>
        </p:nvGrpSpPr>
        <p:grpSpPr>
          <a:xfrm>
            <a:off x="3360468" y="1853580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80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ct val="1000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83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ct val="100000"/>
                </a:lnSpc>
                <a:spcBef>
                  <a:spcPts val="0"/>
                </a:spcBef>
                <a:defRPr/>
              </a:pPr>
              <a:r>
                <a:rPr lang="sv-SE" sz="1000" dirty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3</a:t>
              </a: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. Planera mottagning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98" name="Elbow Connector 2"/>
          <p:cNvCxnSpPr>
            <a:stCxn id="72" idx="2"/>
            <a:endCxn id="90" idx="2"/>
          </p:cNvCxnSpPr>
          <p:nvPr/>
        </p:nvCxnSpPr>
        <p:spPr>
          <a:xfrm rot="16200000" flipH="1">
            <a:off x="4131955" y="2743785"/>
            <a:ext cx="72008" cy="2119854"/>
          </a:xfrm>
          <a:prstGeom prst="bentConnector3">
            <a:avLst>
              <a:gd name="adj1" fmla="val 787326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6" name="Group 38"/>
          <p:cNvGrpSpPr/>
          <p:nvPr/>
        </p:nvGrpSpPr>
        <p:grpSpPr>
          <a:xfrm>
            <a:off x="7345092" y="5162845"/>
            <a:ext cx="779484" cy="578154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119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ct val="1000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120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ct val="100000"/>
                </a:lnSpc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7. Avslutat transport-uppdrag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240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323850" y="549275"/>
            <a:ext cx="7224713" cy="492125"/>
          </a:xfrm>
        </p:spPr>
        <p:txBody>
          <a:bodyPr/>
          <a:lstStyle/>
          <a:p>
            <a:pPr eaLnBrk="1" hangingPunct="1"/>
            <a:r>
              <a:rPr lang="sv-SE" dirty="0" smtClean="0"/>
              <a:t>Beskrivning av delprocess </a:t>
            </a:r>
            <a:r>
              <a:rPr lang="sv-SE" dirty="0"/>
              <a:t>u</a:t>
            </a:r>
            <a:r>
              <a:rPr lang="sv-SE" dirty="0" smtClean="0"/>
              <a:t>nder transport</a:t>
            </a:r>
          </a:p>
        </p:txBody>
      </p:sp>
      <p:graphicFrame>
        <p:nvGraphicFramePr>
          <p:cNvPr id="60499" name="Group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618199"/>
              </p:ext>
            </p:extLst>
          </p:nvPr>
        </p:nvGraphicFramePr>
        <p:xfrm>
          <a:off x="598115" y="1556792"/>
          <a:ext cx="7934325" cy="3943009"/>
        </p:xfrm>
        <a:graphic>
          <a:graphicData uri="http://schemas.openxmlformats.org/drawingml/2006/table">
            <a:tbl>
              <a:tblPr/>
              <a:tblGrid>
                <a:gridCol w="1335087"/>
                <a:gridCol w="1038225"/>
                <a:gridCol w="1282700"/>
                <a:gridCol w="1757363"/>
                <a:gridCol w="2520950"/>
              </a:tblGrid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Steg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Ansvarig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Input (viktigaste)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Output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Kommentar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Genomföra transportuppdrag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Speditör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Transportavtal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Transportinstruktion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Pågående uppdrag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Kollin scannas (STE) vid start av transport-uppdrag och eventuell omlastning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Transportuppdraget genomförs baserat på meddelandet transportinstruktion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Ankomstavisera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Speditör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Pågående transport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Transportinstruktion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Avtal om avisering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Aviserad ankomst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Uppdatera mottagaren enligt instruktion i avrop från kund till leverantör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Kan ske via EDI, mail, SMS eller telefon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Vid EDI sker intern avisering via systemet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Planera mottagning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Entreprenör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Leveransavisering och ev. avisering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Uppdaterad planering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Leveransavisering från leverantör uppdaterar avrop, ger planeringsunderlag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Ger uppdatering om ankomsttid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Kan detaljplanera resurser och aktiviteter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4. Avisera avvikelse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Speditör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Avtal om avisering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Oplanerad händelse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Aviserad avvikelse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Speditör aviserar avvikelse till mottagare och eventuellt avsändare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Kan avse försening eller skadat gods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5a Planera om mottagning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Entreprenör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Avvikelseavisering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Uppdaterad planering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Mottagning planeras om utifrån uppgifter i avvikelseavisering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5b. Uppdaterad leverans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Avvikelseavisering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Uppdaterat system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Leverantören uppdateras om eventuell avvikelse i leverans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6. Ankomma leveransadress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Speditör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Ankomst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Gods klart för lossning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Transporten anländer byggarbetsplatsen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Förare anmäler ankomst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7. Avslutat transportuppdrag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Leveransbesked (IOD)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Avslutat transportuppdrag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 får besked (IOD) om utfört transportuppdrag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EF959-0213-4905-AFF9-D0BC00AA9C48}" type="slidenum">
              <a:rPr lang="sv-SE" smtClean="0"/>
              <a:pPr>
                <a:defRPr/>
              </a:pPr>
              <a:t>38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385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latshållare för bildnummer 6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fld id="{79F8DD1F-624D-48E4-B53D-2E65D4684CA9}" type="slidenum">
              <a:rPr lang="en-US" sz="1200" b="0">
                <a:solidFill>
                  <a:schemeClr val="bg1"/>
                </a:solidFill>
                <a:cs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39</a:t>
            </a:fld>
            <a:endParaRPr lang="en-US" sz="1200" b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5363" name="Rectangle 100"/>
          <p:cNvSpPr txBox="1">
            <a:spLocks noChangeArrowheads="1"/>
          </p:cNvSpPr>
          <p:nvPr/>
        </p:nvSpPr>
        <p:spPr bwMode="auto">
          <a:xfrm>
            <a:off x="228600" y="228600"/>
            <a:ext cx="8087816" cy="838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b"/>
          <a:lstStyle/>
          <a:p>
            <a:pPr defTabSz="762000"/>
            <a:r>
              <a:rPr lang="sv-SE" sz="2800" dirty="0" smtClean="0">
                <a:solidFill>
                  <a:schemeClr val="bg1"/>
                </a:solidFill>
              </a:rPr>
              <a:t>Ankomst bygge/3PL</a:t>
            </a:r>
            <a:r>
              <a:rPr lang="sv-SE" sz="2800" dirty="0" smtClean="0">
                <a:solidFill>
                  <a:schemeClr val="bg1"/>
                </a:solidFill>
                <a:cs typeface="Arial" charset="0"/>
              </a:rPr>
              <a:t>, aktiviteter</a:t>
            </a:r>
            <a:endParaRPr lang="en-GB" sz="2800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15384" name="Picture 91" descr="C:\Users\Peter\AppData\Local\Microsoft\Windows\Temporary Internet Files\Content.IE5\VXSG3B6J\MC90043482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806476"/>
            <a:ext cx="842963" cy="84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" name="Rektangel 151"/>
          <p:cNvSpPr>
            <a:spLocks noChangeArrowheads="1"/>
          </p:cNvSpPr>
          <p:nvPr/>
        </p:nvSpPr>
        <p:spPr bwMode="auto">
          <a:xfrm>
            <a:off x="5148064" y="2747243"/>
            <a:ext cx="19442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1400" dirty="0" smtClean="0">
                <a:solidFill>
                  <a:srgbClr val="2F74A6"/>
                </a:solidFill>
                <a:latin typeface="Verdana" pitchFamily="34" charset="0"/>
                <a:cs typeface="Arial" charset="0"/>
              </a:rPr>
              <a:t>Byggprojekt/3PL</a:t>
            </a:r>
          </a:p>
        </p:txBody>
      </p:sp>
      <p:sp>
        <p:nvSpPr>
          <p:cNvPr id="102" name="Rektangel 151"/>
          <p:cNvSpPr>
            <a:spLocks noChangeArrowheads="1"/>
          </p:cNvSpPr>
          <p:nvPr/>
        </p:nvSpPr>
        <p:spPr bwMode="auto">
          <a:xfrm>
            <a:off x="1043608" y="2734468"/>
            <a:ext cx="14401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1400" dirty="0" smtClean="0">
                <a:solidFill>
                  <a:srgbClr val="2F74A6"/>
                </a:solidFill>
                <a:latin typeface="Verdana" pitchFamily="34" charset="0"/>
                <a:cs typeface="Arial" charset="0"/>
              </a:rPr>
              <a:t>Transportör</a:t>
            </a:r>
          </a:p>
        </p:txBody>
      </p:sp>
      <p:sp>
        <p:nvSpPr>
          <p:cNvPr id="115" name="Rektangel 106"/>
          <p:cNvSpPr>
            <a:spLocks noChangeArrowheads="1"/>
          </p:cNvSpPr>
          <p:nvPr/>
        </p:nvSpPr>
        <p:spPr bwMode="auto">
          <a:xfrm>
            <a:off x="5220072" y="3794264"/>
            <a:ext cx="151216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>
                <a:latin typeface="Verdana" pitchFamily="34" charset="0"/>
                <a:cs typeface="Arial" charset="0"/>
              </a:rPr>
              <a:t> </a:t>
            </a:r>
            <a:r>
              <a:rPr lang="sv-SE" sz="1200" b="0" dirty="0" smtClean="0">
                <a:latin typeface="Verdana" pitchFamily="34" charset="0"/>
                <a:cs typeface="Arial" charset="0"/>
              </a:rPr>
              <a:t>ta emot gods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</a:rPr>
              <a:t> scanna kollinummer</a:t>
            </a:r>
            <a:endParaRPr lang="sv-SE" sz="1200" b="0" dirty="0" smtClean="0">
              <a:latin typeface="Verdana" pitchFamily="34" charset="0"/>
              <a:cs typeface="Arial" charset="0"/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</a:rPr>
              <a:t> godkänna leverans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  <a:cs typeface="Arial" charset="0"/>
              </a:rPr>
              <a:t> </a:t>
            </a:r>
            <a:r>
              <a:rPr lang="sv-SE" sz="1200" b="0" dirty="0" err="1" smtClean="0">
                <a:latin typeface="Verdana" pitchFamily="34" charset="0"/>
                <a:cs typeface="Arial" charset="0"/>
              </a:rPr>
              <a:t>reklamations-hantering</a:t>
            </a:r>
            <a:endParaRPr lang="sv-SE" sz="1200" b="0" dirty="0" smtClean="0">
              <a:latin typeface="Verdana" pitchFamily="34" charset="0"/>
              <a:cs typeface="Arial" charset="0"/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</a:rPr>
              <a:t> uppdatera ankommen leverans</a:t>
            </a:r>
            <a:endParaRPr lang="sv-SE" sz="1200" b="0" dirty="0">
              <a:latin typeface="Verdana" pitchFamily="34" charset="0"/>
              <a:cs typeface="Arial" charset="0"/>
            </a:endParaRPr>
          </a:p>
        </p:txBody>
      </p:sp>
      <p:sp>
        <p:nvSpPr>
          <p:cNvPr id="117" name="Rektangel 106"/>
          <p:cNvSpPr>
            <a:spLocks noChangeArrowheads="1"/>
          </p:cNvSpPr>
          <p:nvPr/>
        </p:nvSpPr>
        <p:spPr bwMode="auto">
          <a:xfrm>
            <a:off x="1043608" y="3565465"/>
            <a:ext cx="12961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>
                <a:latin typeface="Verdana" pitchFamily="34" charset="0"/>
                <a:cs typeface="Arial" charset="0"/>
              </a:rPr>
              <a:t> </a:t>
            </a:r>
            <a:r>
              <a:rPr lang="sv-SE" sz="1200" b="0" dirty="0" smtClean="0">
                <a:latin typeface="Verdana" pitchFamily="34" charset="0"/>
              </a:rPr>
              <a:t>l</a:t>
            </a:r>
            <a:r>
              <a:rPr lang="sv-SE" sz="1200" b="0" dirty="0" smtClean="0">
                <a:latin typeface="Verdana" pitchFamily="34" charset="0"/>
                <a:cs typeface="Arial" charset="0"/>
              </a:rPr>
              <a:t>ossa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</a:rPr>
              <a:t> scanna kollinummer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</a:rPr>
              <a:t> avisera</a:t>
            </a:r>
          </a:p>
        </p:txBody>
      </p:sp>
      <p:sp>
        <p:nvSpPr>
          <p:cNvPr id="54" name="Rektangel 53"/>
          <p:cNvSpPr/>
          <p:nvPr/>
        </p:nvSpPr>
        <p:spPr>
          <a:xfrm>
            <a:off x="611560" y="1340768"/>
            <a:ext cx="766889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dirty="0" smtClean="0">
                <a:latin typeface="Verdana" pitchFamily="34" charset="0"/>
              </a:rPr>
              <a:t>Förutsättning</a:t>
            </a:r>
            <a:r>
              <a:rPr lang="sv-SE" sz="1400" b="0" dirty="0" smtClean="0">
                <a:latin typeface="Verdana" pitchFamily="34" charset="0"/>
              </a:rPr>
              <a:t>; Pågående leverans</a:t>
            </a:r>
          </a:p>
          <a:p>
            <a:r>
              <a:rPr lang="sv-SE" sz="1400" dirty="0" smtClean="0">
                <a:latin typeface="Verdana" pitchFamily="34" charset="0"/>
              </a:rPr>
              <a:t>Part hos entreprenör</a:t>
            </a:r>
            <a:r>
              <a:rPr lang="sv-SE" sz="1400" b="0" dirty="0" smtClean="0">
                <a:latin typeface="Verdana" pitchFamily="34" charset="0"/>
              </a:rPr>
              <a:t>; Godsmottagare (arbetsledare, platschef, ledande montör)</a:t>
            </a:r>
          </a:p>
          <a:p>
            <a:r>
              <a:rPr lang="sv-SE" sz="1400" dirty="0" smtClean="0">
                <a:latin typeface="Verdana" pitchFamily="34" charset="0"/>
              </a:rPr>
              <a:t>Part hos speditör/transportör</a:t>
            </a:r>
            <a:r>
              <a:rPr lang="sv-SE" sz="1400" b="0" dirty="0" smtClean="0">
                <a:latin typeface="Verdana" pitchFamily="34" charset="0"/>
              </a:rPr>
              <a:t>; Trafikledning, förare</a:t>
            </a:r>
          </a:p>
          <a:p>
            <a:r>
              <a:rPr lang="sv-SE" sz="1400" dirty="0" smtClean="0">
                <a:latin typeface="Verdana" pitchFamily="34" charset="0"/>
              </a:rPr>
              <a:t>Part hos leverantör</a:t>
            </a:r>
            <a:r>
              <a:rPr lang="sv-SE" sz="1400" b="0" dirty="0" smtClean="0">
                <a:latin typeface="Verdana" pitchFamily="34" charset="0"/>
              </a:rPr>
              <a:t>; Leveransbevakare</a:t>
            </a:r>
          </a:p>
        </p:txBody>
      </p:sp>
      <p:pic>
        <p:nvPicPr>
          <p:cNvPr id="20" name="Picture 5" descr="2049466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3074184"/>
            <a:ext cx="653033" cy="749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88" descr="C:\Users\Peter\AppData\Local\Microsoft\Windows\Temporary Internet Files\Content.IE5\VXSG3B6J\MP900402081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4974267"/>
            <a:ext cx="80803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ktangel 151"/>
          <p:cNvSpPr>
            <a:spLocks noChangeArrowheads="1"/>
          </p:cNvSpPr>
          <p:nvPr/>
        </p:nvSpPr>
        <p:spPr bwMode="auto">
          <a:xfrm>
            <a:off x="2987824" y="4614227"/>
            <a:ext cx="24482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1400" dirty="0" smtClean="0">
                <a:solidFill>
                  <a:srgbClr val="2F74A6"/>
                </a:solidFill>
                <a:latin typeface="Verdana" pitchFamily="34" charset="0"/>
                <a:cs typeface="Arial" charset="0"/>
              </a:rPr>
              <a:t>Leverantör eller 3PL</a:t>
            </a:r>
          </a:p>
        </p:txBody>
      </p:sp>
      <p:sp>
        <p:nvSpPr>
          <p:cNvPr id="15" name="Rektangel 106"/>
          <p:cNvSpPr>
            <a:spLocks noChangeArrowheads="1"/>
          </p:cNvSpPr>
          <p:nvPr/>
        </p:nvSpPr>
        <p:spPr bwMode="auto">
          <a:xfrm>
            <a:off x="3059832" y="5445224"/>
            <a:ext cx="19442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>
                <a:latin typeface="Verdana" pitchFamily="34" charset="0"/>
                <a:cs typeface="Arial" charset="0"/>
              </a:rPr>
              <a:t> </a:t>
            </a:r>
            <a:r>
              <a:rPr lang="sv-SE" sz="1200" b="0" dirty="0" smtClean="0">
                <a:latin typeface="Verdana" pitchFamily="34" charset="0"/>
              </a:rPr>
              <a:t>leveransbevakning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  <a:cs typeface="Arial" charset="0"/>
              </a:rPr>
              <a:t> uppföljning</a:t>
            </a:r>
          </a:p>
        </p:txBody>
      </p:sp>
      <p:sp>
        <p:nvSpPr>
          <p:cNvPr id="16" name="Line 93"/>
          <p:cNvSpPr>
            <a:spLocks noChangeShapeType="1"/>
          </p:cNvSpPr>
          <p:nvPr/>
        </p:nvSpPr>
        <p:spPr bwMode="auto">
          <a:xfrm flipH="1" flipV="1">
            <a:off x="2267743" y="3861048"/>
            <a:ext cx="930399" cy="720080"/>
          </a:xfrm>
          <a:prstGeom prst="line">
            <a:avLst/>
          </a:prstGeom>
          <a:noFill/>
          <a:ln w="63500">
            <a:solidFill>
              <a:srgbClr val="800000"/>
            </a:solidFill>
            <a:round/>
            <a:headEnd type="triangle" w="sm" len="med"/>
            <a:tailEnd type="triangle" w="sm" len="med"/>
          </a:ln>
        </p:spPr>
        <p:txBody>
          <a:bodyPr/>
          <a:lstStyle/>
          <a:p>
            <a:endParaRPr lang="sv-SE"/>
          </a:p>
        </p:txBody>
      </p:sp>
      <p:sp>
        <p:nvSpPr>
          <p:cNvPr id="17" name="Rektangel 16"/>
          <p:cNvSpPr/>
          <p:nvPr/>
        </p:nvSpPr>
        <p:spPr>
          <a:xfrm>
            <a:off x="2627784" y="3789040"/>
            <a:ext cx="1997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b="0" dirty="0" smtClean="0">
                <a:solidFill>
                  <a:srgbClr val="C00000"/>
                </a:solidFill>
                <a:latin typeface="Verdana" pitchFamily="34" charset="0"/>
              </a:rPr>
              <a:t>Meddelandeutväxling</a:t>
            </a:r>
          </a:p>
          <a:p>
            <a:pPr>
              <a:buFont typeface="Arial" charset="0"/>
              <a:buChar char="•"/>
            </a:pPr>
            <a:r>
              <a:rPr lang="sv-SE" sz="1200" b="0" dirty="0" smtClean="0">
                <a:solidFill>
                  <a:srgbClr val="C00000"/>
                </a:solidFill>
                <a:latin typeface="Verdana" pitchFamily="34" charset="0"/>
              </a:rPr>
              <a:t> Avisering om leverans</a:t>
            </a:r>
          </a:p>
        </p:txBody>
      </p:sp>
      <p:sp>
        <p:nvSpPr>
          <p:cNvPr id="18" name="Platshållare för bild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F64A7-CB9E-4D9A-A360-3267D160C419}" type="slidenum">
              <a:rPr lang="sv-SE" smtClean="0"/>
              <a:pPr>
                <a:defRPr/>
              </a:pPr>
              <a:t>39</a:t>
            </a:fld>
            <a:endParaRPr lang="sv-SE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102" grpId="0"/>
      <p:bldP spid="115" grpId="0"/>
      <p:bldP spid="117" grpId="0"/>
      <p:bldP spid="14" grpId="0"/>
      <p:bldP spid="15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Referensmodell för effektivare varuförsörjning till byggarbetsplatser</a:t>
            </a:r>
            <a:endParaRPr lang="sv-SE" i="1" dirty="0" smtClean="0"/>
          </a:p>
        </p:txBody>
      </p:sp>
      <p:sp>
        <p:nvSpPr>
          <p:cNvPr id="40968" name="Rektangel med rundade hörn 8"/>
          <p:cNvSpPr>
            <a:spLocks noChangeArrowheads="1"/>
          </p:cNvSpPr>
          <p:nvPr/>
        </p:nvSpPr>
        <p:spPr bwMode="auto">
          <a:xfrm>
            <a:off x="1619672" y="1266825"/>
            <a:ext cx="1513012" cy="361975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25400" algn="ctr">
            <a:solidFill>
              <a:srgbClr val="4568BA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sv-SE" sz="1400" dirty="0" smtClean="0">
                <a:solidFill>
                  <a:srgbClr val="FFFFFF"/>
                </a:solidFill>
              </a:rPr>
              <a:t>Leverantör</a:t>
            </a:r>
            <a:endParaRPr lang="sv-SE" sz="1400" dirty="0">
              <a:solidFill>
                <a:srgbClr val="FFFFFF"/>
              </a:solidFill>
            </a:endParaRPr>
          </a:p>
        </p:txBody>
      </p:sp>
      <p:sp>
        <p:nvSpPr>
          <p:cNvPr id="40969" name="Rektangel med rundade hörn 8"/>
          <p:cNvSpPr>
            <a:spLocks noChangeArrowheads="1"/>
          </p:cNvSpPr>
          <p:nvPr/>
        </p:nvSpPr>
        <p:spPr bwMode="auto">
          <a:xfrm>
            <a:off x="6731520" y="1268412"/>
            <a:ext cx="1512888" cy="1152475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25400" algn="ctr">
            <a:solidFill>
              <a:srgbClr val="4568BA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sv-SE" dirty="0" smtClean="0">
                <a:solidFill>
                  <a:srgbClr val="FFFFFF"/>
                </a:solidFill>
              </a:rPr>
              <a:t>Köpare av material, logistik och frakt</a:t>
            </a:r>
            <a:endParaRPr lang="sv-SE" dirty="0">
              <a:solidFill>
                <a:srgbClr val="FFFFFF"/>
              </a:solidFill>
            </a:endParaRPr>
          </a:p>
        </p:txBody>
      </p:sp>
      <p:sp>
        <p:nvSpPr>
          <p:cNvPr id="40970" name="Rectangle 14"/>
          <p:cNvSpPr>
            <a:spLocks noChangeArrowheads="1"/>
          </p:cNvSpPr>
          <p:nvPr/>
        </p:nvSpPr>
        <p:spPr bwMode="auto">
          <a:xfrm>
            <a:off x="2987824" y="4458598"/>
            <a:ext cx="46085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v-SE" dirty="0" smtClean="0"/>
              <a:t>Projektör – Speditör – Transportör – 3PL  </a:t>
            </a:r>
            <a:endParaRPr lang="sv-SE" dirty="0"/>
          </a:p>
        </p:txBody>
      </p:sp>
      <p:cxnSp>
        <p:nvCxnSpPr>
          <p:cNvPr id="40971" name="Rak 16"/>
          <p:cNvCxnSpPr>
            <a:cxnSpLocks noChangeShapeType="1"/>
          </p:cNvCxnSpPr>
          <p:nvPr/>
        </p:nvCxnSpPr>
        <p:spPr bwMode="auto">
          <a:xfrm>
            <a:off x="3204468" y="1485330"/>
            <a:ext cx="3455988" cy="0"/>
          </a:xfrm>
          <a:prstGeom prst="line">
            <a:avLst/>
          </a:prstGeom>
          <a:noFill/>
          <a:ln w="50800" algn="ctr">
            <a:solidFill>
              <a:schemeClr val="hlink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1620788" y="2996952"/>
            <a:ext cx="19431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dirty="0" smtClean="0"/>
              <a:t>Leverantör</a:t>
            </a:r>
          </a:p>
          <a:p>
            <a:r>
              <a:rPr lang="sv-SE" dirty="0" smtClean="0"/>
              <a:t>3PL</a:t>
            </a:r>
          </a:p>
          <a:p>
            <a:r>
              <a:rPr lang="sv-SE" dirty="0" smtClean="0"/>
              <a:t>Godsavsändare</a:t>
            </a: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4067944" y="1896889"/>
            <a:ext cx="1728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v-SE" sz="1400" dirty="0"/>
              <a:t>Avtal </a:t>
            </a:r>
            <a:r>
              <a:rPr lang="sv-SE" sz="1400" dirty="0" smtClean="0"/>
              <a:t>frakt (NSAB)</a:t>
            </a:r>
            <a:endParaRPr lang="sv-SE" sz="1400" dirty="0"/>
          </a:p>
        </p:txBody>
      </p:sp>
      <p:sp>
        <p:nvSpPr>
          <p:cNvPr id="40974" name="Rektangel med rundade hörn 8"/>
          <p:cNvSpPr>
            <a:spLocks noChangeArrowheads="1"/>
          </p:cNvSpPr>
          <p:nvPr/>
        </p:nvSpPr>
        <p:spPr bwMode="auto">
          <a:xfrm>
            <a:off x="1619672" y="1988840"/>
            <a:ext cx="1513012" cy="360759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25400" algn="ctr">
            <a:solidFill>
              <a:srgbClr val="4568BA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sv-SE" sz="1400" dirty="0" smtClean="0">
                <a:solidFill>
                  <a:srgbClr val="FFFFFF"/>
                </a:solidFill>
              </a:rPr>
              <a:t>Speditör</a:t>
            </a:r>
            <a:endParaRPr lang="sv-SE" sz="1400" dirty="0">
              <a:solidFill>
                <a:srgbClr val="FFFFFF"/>
              </a:solidFill>
            </a:endParaRPr>
          </a:p>
        </p:txBody>
      </p:sp>
      <p:cxnSp>
        <p:nvCxnSpPr>
          <p:cNvPr id="40976" name="Rak 16"/>
          <p:cNvCxnSpPr>
            <a:cxnSpLocks noChangeShapeType="1"/>
          </p:cNvCxnSpPr>
          <p:nvPr/>
        </p:nvCxnSpPr>
        <p:spPr bwMode="auto">
          <a:xfrm>
            <a:off x="3202881" y="2205038"/>
            <a:ext cx="3455987" cy="0"/>
          </a:xfrm>
          <a:prstGeom prst="line">
            <a:avLst/>
          </a:prstGeom>
          <a:noFill/>
          <a:ln w="50800" algn="ctr">
            <a:solidFill>
              <a:schemeClr val="hlink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0977" name="Rectangle 21"/>
          <p:cNvSpPr>
            <a:spLocks noChangeArrowheads="1"/>
          </p:cNvSpPr>
          <p:nvPr/>
        </p:nvSpPr>
        <p:spPr bwMode="auto">
          <a:xfrm>
            <a:off x="3707904" y="1196752"/>
            <a:ext cx="27363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v-SE" sz="1400" dirty="0" smtClean="0"/>
              <a:t>Avtal material (AMA AF Köp)</a:t>
            </a:r>
            <a:endParaRPr lang="sv-SE" sz="1400" dirty="0"/>
          </a:p>
        </p:txBody>
      </p:sp>
      <p:sp>
        <p:nvSpPr>
          <p:cNvPr id="40981" name="Line 25"/>
          <p:cNvSpPr>
            <a:spLocks noChangeShapeType="1"/>
          </p:cNvSpPr>
          <p:nvPr/>
        </p:nvSpPr>
        <p:spPr bwMode="auto">
          <a:xfrm>
            <a:off x="395288" y="2492375"/>
            <a:ext cx="849788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0982" name="Line 26"/>
          <p:cNvSpPr>
            <a:spLocks noChangeShapeType="1"/>
          </p:cNvSpPr>
          <p:nvPr/>
        </p:nvSpPr>
        <p:spPr bwMode="auto">
          <a:xfrm>
            <a:off x="395288" y="4940324"/>
            <a:ext cx="849788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0984" name="Rectangle 28"/>
          <p:cNvSpPr>
            <a:spLocks noChangeArrowheads="1"/>
          </p:cNvSpPr>
          <p:nvPr/>
        </p:nvSpPr>
        <p:spPr bwMode="auto">
          <a:xfrm>
            <a:off x="395288" y="1557338"/>
            <a:ext cx="11668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dirty="0">
                <a:solidFill>
                  <a:srgbClr val="C00000"/>
                </a:solidFill>
              </a:rPr>
              <a:t>Juridiskt</a:t>
            </a:r>
          </a:p>
          <a:p>
            <a:r>
              <a:rPr lang="sv-SE" dirty="0">
                <a:solidFill>
                  <a:srgbClr val="C00000"/>
                </a:solidFill>
              </a:rPr>
              <a:t>gränssnitt</a:t>
            </a:r>
          </a:p>
        </p:txBody>
      </p:sp>
      <p:sp>
        <p:nvSpPr>
          <p:cNvPr id="40985" name="Rectangle 29"/>
          <p:cNvSpPr>
            <a:spLocks noChangeArrowheads="1"/>
          </p:cNvSpPr>
          <p:nvPr/>
        </p:nvSpPr>
        <p:spPr bwMode="auto">
          <a:xfrm>
            <a:off x="395288" y="3285306"/>
            <a:ext cx="11668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>
                <a:solidFill>
                  <a:srgbClr val="C00000"/>
                </a:solidFill>
              </a:rPr>
              <a:t>Process-</a:t>
            </a:r>
          </a:p>
          <a:p>
            <a:r>
              <a:rPr lang="sv-SE">
                <a:solidFill>
                  <a:srgbClr val="C00000"/>
                </a:solidFill>
              </a:rPr>
              <a:t>gränssnitt</a:t>
            </a:r>
          </a:p>
        </p:txBody>
      </p:sp>
      <p:sp>
        <p:nvSpPr>
          <p:cNvPr id="40986" name="Rectangle 30"/>
          <p:cNvSpPr>
            <a:spLocks noChangeArrowheads="1"/>
          </p:cNvSpPr>
          <p:nvPr/>
        </p:nvSpPr>
        <p:spPr bwMode="auto">
          <a:xfrm>
            <a:off x="395288" y="5229249"/>
            <a:ext cx="14843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>
                <a:solidFill>
                  <a:srgbClr val="C00000"/>
                </a:solidFill>
              </a:rPr>
              <a:t>Informations-</a:t>
            </a:r>
          </a:p>
          <a:p>
            <a:r>
              <a:rPr lang="sv-SE">
                <a:solidFill>
                  <a:srgbClr val="C00000"/>
                </a:solidFill>
              </a:rPr>
              <a:t>gränssnitt</a:t>
            </a:r>
          </a:p>
        </p:txBody>
      </p:sp>
      <p:sp>
        <p:nvSpPr>
          <p:cNvPr id="40987" name="Rectangle 31"/>
          <p:cNvSpPr>
            <a:spLocks noChangeArrowheads="1"/>
          </p:cNvSpPr>
          <p:nvPr/>
        </p:nvSpPr>
        <p:spPr bwMode="auto">
          <a:xfrm>
            <a:off x="2555875" y="5156224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/>
              <a:t>Avsändare</a:t>
            </a:r>
          </a:p>
        </p:txBody>
      </p:sp>
      <p:sp>
        <p:nvSpPr>
          <p:cNvPr id="40988" name="Rectangle 32"/>
          <p:cNvSpPr>
            <a:spLocks noChangeArrowheads="1"/>
          </p:cNvSpPr>
          <p:nvPr/>
        </p:nvSpPr>
        <p:spPr bwMode="auto">
          <a:xfrm>
            <a:off x="6156325" y="5229249"/>
            <a:ext cx="151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/>
              <a:t>Mottagare</a:t>
            </a:r>
          </a:p>
        </p:txBody>
      </p:sp>
      <p:sp>
        <p:nvSpPr>
          <p:cNvPr id="40989" name="Rektangel med rundade hörn 8"/>
          <p:cNvSpPr>
            <a:spLocks noChangeArrowheads="1"/>
          </p:cNvSpPr>
          <p:nvPr/>
        </p:nvSpPr>
        <p:spPr bwMode="auto">
          <a:xfrm>
            <a:off x="4284663" y="5156224"/>
            <a:ext cx="1511300" cy="757238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25400" algn="ctr">
            <a:solidFill>
              <a:srgbClr val="4568BA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sv-SE">
                <a:solidFill>
                  <a:srgbClr val="FFFFFF"/>
                </a:solidFill>
              </a:rPr>
              <a:t>Standard-meddelan-den</a:t>
            </a:r>
          </a:p>
        </p:txBody>
      </p:sp>
      <p:cxnSp>
        <p:nvCxnSpPr>
          <p:cNvPr id="40990" name="Rak 16"/>
          <p:cNvCxnSpPr>
            <a:cxnSpLocks noChangeShapeType="1"/>
          </p:cNvCxnSpPr>
          <p:nvPr/>
        </p:nvCxnSpPr>
        <p:spPr bwMode="auto">
          <a:xfrm flipV="1">
            <a:off x="2555875" y="5516587"/>
            <a:ext cx="1368425" cy="0"/>
          </a:xfrm>
          <a:prstGeom prst="line">
            <a:avLst/>
          </a:prstGeom>
          <a:noFill/>
          <a:ln w="76200" algn="ctr">
            <a:solidFill>
              <a:schemeClr val="hlink"/>
            </a:solidFill>
            <a:round/>
            <a:headEnd/>
            <a:tailEnd type="triangle" w="med" len="med"/>
          </a:ln>
        </p:spPr>
      </p:cxnSp>
      <p:cxnSp>
        <p:nvCxnSpPr>
          <p:cNvPr id="40991" name="Rak 16"/>
          <p:cNvCxnSpPr>
            <a:cxnSpLocks noChangeShapeType="1"/>
          </p:cNvCxnSpPr>
          <p:nvPr/>
        </p:nvCxnSpPr>
        <p:spPr bwMode="auto">
          <a:xfrm flipV="1">
            <a:off x="6084888" y="5589612"/>
            <a:ext cx="1439862" cy="0"/>
          </a:xfrm>
          <a:prstGeom prst="line">
            <a:avLst/>
          </a:prstGeom>
          <a:noFill/>
          <a:ln w="76200" algn="ctr">
            <a:solidFill>
              <a:schemeClr val="hlink"/>
            </a:solidFill>
            <a:round/>
            <a:headEnd/>
            <a:tailEnd type="triangle" w="med" len="med"/>
          </a:ln>
        </p:spPr>
      </p:cxnSp>
      <p:cxnSp>
        <p:nvCxnSpPr>
          <p:cNvPr id="40992" name="Rak 16"/>
          <p:cNvCxnSpPr>
            <a:cxnSpLocks noChangeShapeType="1"/>
          </p:cNvCxnSpPr>
          <p:nvPr/>
        </p:nvCxnSpPr>
        <p:spPr bwMode="auto">
          <a:xfrm>
            <a:off x="3995738" y="5084787"/>
            <a:ext cx="1587" cy="863600"/>
          </a:xfrm>
          <a:prstGeom prst="line">
            <a:avLst/>
          </a:prstGeom>
          <a:noFill/>
          <a:ln w="76200" algn="ctr">
            <a:solidFill>
              <a:schemeClr val="hlink"/>
            </a:solidFill>
            <a:prstDash val="sysDot"/>
            <a:round/>
            <a:headEnd/>
            <a:tailEnd/>
          </a:ln>
        </p:spPr>
      </p:cxnSp>
      <p:cxnSp>
        <p:nvCxnSpPr>
          <p:cNvPr id="40993" name="Rak 16"/>
          <p:cNvCxnSpPr>
            <a:cxnSpLocks noChangeShapeType="1"/>
          </p:cNvCxnSpPr>
          <p:nvPr/>
        </p:nvCxnSpPr>
        <p:spPr bwMode="auto">
          <a:xfrm>
            <a:off x="5940425" y="5084787"/>
            <a:ext cx="1588" cy="863600"/>
          </a:xfrm>
          <a:prstGeom prst="line">
            <a:avLst/>
          </a:prstGeom>
          <a:noFill/>
          <a:ln w="76200" algn="ctr">
            <a:solidFill>
              <a:schemeClr val="hlink"/>
            </a:solidFill>
            <a:prstDash val="sysDot"/>
            <a:round/>
            <a:headEnd/>
            <a:tailEnd/>
          </a:ln>
        </p:spPr>
      </p:cxnSp>
      <p:sp>
        <p:nvSpPr>
          <p:cNvPr id="40994" name="Rectangle 38"/>
          <p:cNvSpPr>
            <a:spLocks noChangeArrowheads="1"/>
          </p:cNvSpPr>
          <p:nvPr/>
        </p:nvSpPr>
        <p:spPr bwMode="auto">
          <a:xfrm>
            <a:off x="3492500" y="5900762"/>
            <a:ext cx="1223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/>
              <a:t>Gränssnitt</a:t>
            </a:r>
          </a:p>
        </p:txBody>
      </p:sp>
      <p:sp>
        <p:nvSpPr>
          <p:cNvPr id="40995" name="Rectangle 39"/>
          <p:cNvSpPr>
            <a:spLocks noChangeArrowheads="1"/>
          </p:cNvSpPr>
          <p:nvPr/>
        </p:nvSpPr>
        <p:spPr bwMode="auto">
          <a:xfrm>
            <a:off x="5364163" y="5900762"/>
            <a:ext cx="1223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/>
              <a:t>Gränssnitt</a:t>
            </a:r>
          </a:p>
        </p:txBody>
      </p:sp>
      <p:sp>
        <p:nvSpPr>
          <p:cNvPr id="40996" name="AutoShape 40"/>
          <p:cNvSpPr>
            <a:spLocks noChangeArrowheads="1"/>
          </p:cNvSpPr>
          <p:nvPr/>
        </p:nvSpPr>
        <p:spPr bwMode="auto">
          <a:xfrm>
            <a:off x="684213" y="2276475"/>
            <a:ext cx="647700" cy="504825"/>
          </a:xfrm>
          <a:prstGeom prst="downArrow">
            <a:avLst>
              <a:gd name="adj1" fmla="val 50000"/>
              <a:gd name="adj2" fmla="val 2922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997" name="AutoShape 41"/>
          <p:cNvSpPr>
            <a:spLocks noChangeArrowheads="1"/>
          </p:cNvSpPr>
          <p:nvPr/>
        </p:nvSpPr>
        <p:spPr bwMode="auto">
          <a:xfrm>
            <a:off x="684213" y="4652987"/>
            <a:ext cx="647700" cy="504825"/>
          </a:xfrm>
          <a:prstGeom prst="downArrow">
            <a:avLst>
              <a:gd name="adj1" fmla="val 50000"/>
              <a:gd name="adj2" fmla="val 2922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39" name="AutoShape 14"/>
          <p:cNvSpPr>
            <a:spLocks noChangeArrowheads="1"/>
          </p:cNvSpPr>
          <p:nvPr/>
        </p:nvSpPr>
        <p:spPr bwMode="auto">
          <a:xfrm>
            <a:off x="2051050" y="5300687"/>
            <a:ext cx="381000" cy="457200"/>
          </a:xfrm>
          <a:prstGeom prst="can">
            <a:avLst>
              <a:gd name="adj" fmla="val 30000"/>
            </a:avLst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42353"/>
                  <a:invGamma/>
                </a:schemeClr>
              </a:gs>
            </a:gsLst>
            <a:lin ang="5400000" scaled="1"/>
          </a:gradFill>
          <a:ln w="31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sv-SE">
              <a:latin typeface="Arial" pitchFamily="34" charset="0"/>
            </a:endParaRPr>
          </a:p>
        </p:txBody>
      </p:sp>
      <p:sp>
        <p:nvSpPr>
          <p:cNvPr id="42" name="AutoShape 14"/>
          <p:cNvSpPr>
            <a:spLocks noChangeArrowheads="1"/>
          </p:cNvSpPr>
          <p:nvPr/>
        </p:nvSpPr>
        <p:spPr bwMode="auto">
          <a:xfrm>
            <a:off x="7596188" y="5372124"/>
            <a:ext cx="381000" cy="457200"/>
          </a:xfrm>
          <a:prstGeom prst="can">
            <a:avLst>
              <a:gd name="adj" fmla="val 30000"/>
            </a:avLst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42353"/>
                  <a:invGamma/>
                </a:schemeClr>
              </a:gs>
            </a:gsLst>
            <a:lin ang="5400000" scaled="1"/>
          </a:gradFill>
          <a:ln w="31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sv-SE">
              <a:latin typeface="Arial" pitchFamily="34" charset="0"/>
            </a:endParaRPr>
          </a:p>
        </p:txBody>
      </p:sp>
      <p:sp>
        <p:nvSpPr>
          <p:cNvPr id="41000" name="Rectangle 38"/>
          <p:cNvSpPr>
            <a:spLocks noChangeArrowheads="1"/>
          </p:cNvSpPr>
          <p:nvPr/>
        </p:nvSpPr>
        <p:spPr bwMode="auto">
          <a:xfrm>
            <a:off x="1835150" y="5681687"/>
            <a:ext cx="10810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/>
              <a:t>System</a:t>
            </a:r>
          </a:p>
        </p:txBody>
      </p:sp>
      <p:sp>
        <p:nvSpPr>
          <p:cNvPr id="41001" name="Rectangle 38"/>
          <p:cNvSpPr>
            <a:spLocks noChangeArrowheads="1"/>
          </p:cNvSpPr>
          <p:nvPr/>
        </p:nvSpPr>
        <p:spPr bwMode="auto">
          <a:xfrm>
            <a:off x="7380288" y="5732487"/>
            <a:ext cx="10795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/>
              <a:t>System</a:t>
            </a:r>
          </a:p>
        </p:txBody>
      </p:sp>
      <p:sp>
        <p:nvSpPr>
          <p:cNvPr id="43" name="AutoShape 8"/>
          <p:cNvSpPr>
            <a:spLocks noChangeArrowheads="1"/>
          </p:cNvSpPr>
          <p:nvPr/>
        </p:nvSpPr>
        <p:spPr bwMode="auto">
          <a:xfrm>
            <a:off x="2915816" y="2780928"/>
            <a:ext cx="4392489" cy="1584176"/>
          </a:xfrm>
          <a:prstGeom prst="chevron">
            <a:avLst>
              <a:gd name="adj" fmla="val 547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4" name="AutoShape 9"/>
          <p:cNvSpPr>
            <a:spLocks noChangeArrowheads="1"/>
          </p:cNvSpPr>
          <p:nvPr/>
        </p:nvSpPr>
        <p:spPr bwMode="auto">
          <a:xfrm>
            <a:off x="4067944" y="2852936"/>
            <a:ext cx="2232967" cy="288032"/>
          </a:xfrm>
          <a:prstGeom prst="chevron">
            <a:avLst>
              <a:gd name="adj" fmla="val 104956"/>
            </a:avLst>
          </a:prstGeom>
          <a:solidFill>
            <a:srgbClr val="CAD9F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400" dirty="0" smtClean="0"/>
              <a:t>Projektering</a:t>
            </a:r>
            <a:endParaRPr lang="sv-SE" sz="1400" dirty="0"/>
          </a:p>
        </p:txBody>
      </p:sp>
      <p:sp>
        <p:nvSpPr>
          <p:cNvPr id="45" name="AutoShape 10"/>
          <p:cNvSpPr>
            <a:spLocks noChangeArrowheads="1"/>
          </p:cNvSpPr>
          <p:nvPr/>
        </p:nvSpPr>
        <p:spPr bwMode="auto">
          <a:xfrm>
            <a:off x="4067944" y="3716784"/>
            <a:ext cx="2232967" cy="288280"/>
          </a:xfrm>
          <a:prstGeom prst="chevron">
            <a:avLst>
              <a:gd name="adj" fmla="val 104956"/>
            </a:avLst>
          </a:prstGeom>
          <a:solidFill>
            <a:srgbClr val="CAD9F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400" dirty="0" smtClean="0"/>
              <a:t>Leverans</a:t>
            </a:r>
            <a:endParaRPr lang="sv-SE" sz="1400" dirty="0"/>
          </a:p>
        </p:txBody>
      </p:sp>
      <p:sp>
        <p:nvSpPr>
          <p:cNvPr id="46" name="AutoShape 11"/>
          <p:cNvSpPr>
            <a:spLocks noChangeArrowheads="1"/>
          </p:cNvSpPr>
          <p:nvPr/>
        </p:nvSpPr>
        <p:spPr bwMode="auto">
          <a:xfrm>
            <a:off x="4067944" y="4005064"/>
            <a:ext cx="2232967" cy="288032"/>
          </a:xfrm>
          <a:prstGeom prst="chevron">
            <a:avLst>
              <a:gd name="adj" fmla="val 104956"/>
            </a:avLst>
          </a:prstGeom>
          <a:solidFill>
            <a:srgbClr val="CAD9F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400" dirty="0" smtClean="0"/>
              <a:t>Betalning</a:t>
            </a:r>
            <a:endParaRPr lang="sv-SE" sz="1400" dirty="0"/>
          </a:p>
        </p:txBody>
      </p:sp>
      <p:sp>
        <p:nvSpPr>
          <p:cNvPr id="40978" name="Rectangle 22"/>
          <p:cNvSpPr>
            <a:spLocks noChangeArrowheads="1"/>
          </p:cNvSpPr>
          <p:nvPr/>
        </p:nvSpPr>
        <p:spPr bwMode="auto">
          <a:xfrm>
            <a:off x="7236296" y="3071862"/>
            <a:ext cx="176257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v-SE" dirty="0" smtClean="0"/>
              <a:t>Kund</a:t>
            </a:r>
          </a:p>
          <a:p>
            <a:r>
              <a:rPr lang="sv-SE" dirty="0" smtClean="0"/>
              <a:t>3PL</a:t>
            </a:r>
          </a:p>
          <a:p>
            <a:r>
              <a:rPr lang="sv-SE" dirty="0" smtClean="0"/>
              <a:t>Godsmottagare</a:t>
            </a:r>
          </a:p>
          <a:p>
            <a:r>
              <a:rPr lang="sv-SE" dirty="0" smtClean="0"/>
              <a:t>Leveransplats</a:t>
            </a:r>
            <a:endParaRPr lang="sv-SE" dirty="0"/>
          </a:p>
        </p:txBody>
      </p:sp>
      <p:sp>
        <p:nvSpPr>
          <p:cNvPr id="47" name="AutoShape 9"/>
          <p:cNvSpPr>
            <a:spLocks noChangeArrowheads="1"/>
          </p:cNvSpPr>
          <p:nvPr/>
        </p:nvSpPr>
        <p:spPr bwMode="auto">
          <a:xfrm>
            <a:off x="4067944" y="3140645"/>
            <a:ext cx="2232967" cy="288355"/>
          </a:xfrm>
          <a:prstGeom prst="chevron">
            <a:avLst>
              <a:gd name="adj" fmla="val 104956"/>
            </a:avLst>
          </a:prstGeom>
          <a:solidFill>
            <a:srgbClr val="CAD9F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400" dirty="0" smtClean="0"/>
              <a:t>Inköp</a:t>
            </a:r>
            <a:endParaRPr lang="sv-SE" sz="1400" dirty="0"/>
          </a:p>
        </p:txBody>
      </p:sp>
      <p:sp>
        <p:nvSpPr>
          <p:cNvPr id="48" name="Rectangle 21"/>
          <p:cNvSpPr>
            <a:spLocks noChangeArrowheads="1"/>
          </p:cNvSpPr>
          <p:nvPr/>
        </p:nvSpPr>
        <p:spPr bwMode="auto">
          <a:xfrm>
            <a:off x="3779912" y="1556792"/>
            <a:ext cx="25202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v-SE" sz="1400" dirty="0" smtClean="0"/>
              <a:t>Avtal logistiktjänst (ABM07)</a:t>
            </a:r>
            <a:endParaRPr lang="sv-SE" sz="1400" dirty="0"/>
          </a:p>
        </p:txBody>
      </p:sp>
      <p:sp>
        <p:nvSpPr>
          <p:cNvPr id="41" name="Rektangel med rundade hörn 8"/>
          <p:cNvSpPr>
            <a:spLocks noChangeArrowheads="1"/>
          </p:cNvSpPr>
          <p:nvPr/>
        </p:nvSpPr>
        <p:spPr bwMode="auto">
          <a:xfrm>
            <a:off x="1619672" y="1628800"/>
            <a:ext cx="1513012" cy="360759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25400" algn="ctr">
            <a:solidFill>
              <a:srgbClr val="4568BA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sv-SE" sz="1400" dirty="0" smtClean="0">
                <a:solidFill>
                  <a:srgbClr val="FFFFFF"/>
                </a:solidFill>
              </a:rPr>
              <a:t>3PL</a:t>
            </a:r>
            <a:endParaRPr lang="sv-SE" sz="1400" dirty="0">
              <a:solidFill>
                <a:srgbClr val="FFFFFF"/>
              </a:solidFill>
            </a:endParaRPr>
          </a:p>
        </p:txBody>
      </p:sp>
      <p:cxnSp>
        <p:nvCxnSpPr>
          <p:cNvPr id="49" name="Rak 16"/>
          <p:cNvCxnSpPr>
            <a:cxnSpLocks noChangeShapeType="1"/>
          </p:cNvCxnSpPr>
          <p:nvPr/>
        </p:nvCxnSpPr>
        <p:spPr bwMode="auto">
          <a:xfrm>
            <a:off x="3204244" y="1844824"/>
            <a:ext cx="3455988" cy="0"/>
          </a:xfrm>
          <a:prstGeom prst="line">
            <a:avLst/>
          </a:prstGeom>
          <a:noFill/>
          <a:ln w="50800" algn="ctr">
            <a:solidFill>
              <a:schemeClr val="hlink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50" name="AutoShape 9"/>
          <p:cNvSpPr>
            <a:spLocks noChangeArrowheads="1"/>
          </p:cNvSpPr>
          <p:nvPr/>
        </p:nvSpPr>
        <p:spPr bwMode="auto">
          <a:xfrm>
            <a:off x="4067944" y="3428677"/>
            <a:ext cx="2232967" cy="288355"/>
          </a:xfrm>
          <a:prstGeom prst="chevron">
            <a:avLst>
              <a:gd name="adj" fmla="val 104956"/>
            </a:avLst>
          </a:prstGeom>
          <a:solidFill>
            <a:srgbClr val="CAD9F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400" dirty="0" smtClean="0"/>
              <a:t>Avrop</a:t>
            </a:r>
            <a:endParaRPr lang="sv-SE" sz="1400" dirty="0"/>
          </a:p>
        </p:txBody>
      </p:sp>
      <p:sp>
        <p:nvSpPr>
          <p:cNvPr id="51" name="Platshållare för bildnummer 50"/>
          <p:cNvSpPr>
            <a:spLocks noGrp="1"/>
          </p:cNvSpPr>
          <p:nvPr>
            <p:ph type="sldNum" sz="quarter" idx="12"/>
          </p:nvPr>
        </p:nvSpPr>
        <p:spPr>
          <a:xfrm>
            <a:off x="7131496" y="6400800"/>
            <a:ext cx="1905000" cy="457200"/>
          </a:xfrm>
        </p:spPr>
        <p:txBody>
          <a:bodyPr/>
          <a:lstStyle/>
          <a:p>
            <a:pPr>
              <a:defRPr/>
            </a:pPr>
            <a:fld id="{A9CF64A7-CB9E-4D9A-A360-3267D160C419}" type="slidenum">
              <a:rPr lang="sv-SE" smtClean="0"/>
              <a:pPr>
                <a:defRPr/>
              </a:pPr>
              <a:t>4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Delprocess: Ankomst byggarbetsplats</a:t>
            </a:r>
            <a:endParaRPr lang="sv-SE" i="1" dirty="0" smtClean="0">
              <a:solidFill>
                <a:srgbClr val="FF0000"/>
              </a:solidFill>
            </a:endParaRPr>
          </a:p>
        </p:txBody>
      </p:sp>
      <p:sp>
        <p:nvSpPr>
          <p:cNvPr id="59" name="Rectangle 90"/>
          <p:cNvSpPr/>
          <p:nvPr/>
        </p:nvSpPr>
        <p:spPr bwMode="auto">
          <a:xfrm>
            <a:off x="395288" y="1196752"/>
            <a:ext cx="8389937" cy="1584175"/>
          </a:xfrm>
          <a:prstGeom prst="rect">
            <a:avLst/>
          </a:prstGeom>
          <a:noFill/>
          <a:ln w="127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36000" tIns="36000" rIns="72000"/>
          <a:lstStyle/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Mottagare</a:t>
            </a: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60" name="Rectangle 90"/>
          <p:cNvSpPr/>
          <p:nvPr/>
        </p:nvSpPr>
        <p:spPr bwMode="auto">
          <a:xfrm>
            <a:off x="395288" y="2852738"/>
            <a:ext cx="8389937" cy="1584325"/>
          </a:xfrm>
          <a:prstGeom prst="rect">
            <a:avLst/>
          </a:prstGeom>
          <a:noFill/>
          <a:ln w="127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36000" tIns="36000" rIns="72000"/>
          <a:lstStyle/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Speditör</a:t>
            </a:r>
          </a:p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Transportör</a:t>
            </a: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61" name="Rectangle 90"/>
          <p:cNvSpPr/>
          <p:nvPr/>
        </p:nvSpPr>
        <p:spPr bwMode="auto">
          <a:xfrm>
            <a:off x="395288" y="4508500"/>
            <a:ext cx="8389937" cy="1368425"/>
          </a:xfrm>
          <a:prstGeom prst="rect">
            <a:avLst/>
          </a:prstGeom>
          <a:noFill/>
          <a:ln w="127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36000" tIns="36000" rIns="72000"/>
          <a:lstStyle/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Avsändare</a:t>
            </a:r>
          </a:p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Leverantör eller 3PL</a:t>
            </a: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62" name="Line Callout 1 (Accent Bar) 19"/>
          <p:cNvSpPr/>
          <p:nvPr/>
        </p:nvSpPr>
        <p:spPr bwMode="auto">
          <a:xfrm>
            <a:off x="539552" y="3945459"/>
            <a:ext cx="720725" cy="419645"/>
          </a:xfrm>
          <a:prstGeom prst="accentCallout1">
            <a:avLst>
              <a:gd name="adj1" fmla="val 26008"/>
              <a:gd name="adj2" fmla="val 99975"/>
              <a:gd name="adj3" fmla="val 28309"/>
              <a:gd name="adj4" fmla="val 118643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lIns="36000" tIns="0" rIns="36000" bIns="0"/>
          <a:lstStyle/>
          <a:p>
            <a:pPr marL="85725" indent="-85725" eaLnBrk="0" hangingPunct="0">
              <a:lnSpc>
                <a:spcPts val="9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sv-SE" sz="1000" b="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DP Under transport</a:t>
            </a:r>
            <a:endParaRPr lang="sv-SE" sz="1000" b="0" dirty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 marL="85725" indent="-85725" algn="ctr" eaLnBrk="0" hangingPunct="0">
              <a:lnSpc>
                <a:spcPts val="9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sv-SE" sz="1000" b="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cxnSp>
        <p:nvCxnSpPr>
          <p:cNvPr id="63" name="Elbow Connector 2"/>
          <p:cNvCxnSpPr>
            <a:stCxn id="64" idx="0"/>
            <a:endCxn id="109" idx="1"/>
          </p:cNvCxnSpPr>
          <p:nvPr/>
        </p:nvCxnSpPr>
        <p:spPr>
          <a:xfrm flipV="1">
            <a:off x="1565003" y="3831403"/>
            <a:ext cx="355304" cy="30463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Isosceles Triangle 42"/>
          <p:cNvSpPr/>
          <p:nvPr/>
        </p:nvSpPr>
        <p:spPr>
          <a:xfrm rot="5400000">
            <a:off x="1317353" y="4019351"/>
            <a:ext cx="261937" cy="233363"/>
          </a:xfrm>
          <a:prstGeom prst="triangl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endParaRPr lang="sv-SE">
              <a:ln>
                <a:solidFill>
                  <a:srgbClr val="FF0000"/>
                </a:solidFill>
              </a:ln>
            </a:endParaRPr>
          </a:p>
        </p:txBody>
      </p:sp>
      <p:grpSp>
        <p:nvGrpSpPr>
          <p:cNvPr id="2" name="Group 38"/>
          <p:cNvGrpSpPr/>
          <p:nvPr/>
        </p:nvGrpSpPr>
        <p:grpSpPr>
          <a:xfrm>
            <a:off x="3707904" y="2213620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69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70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6a. </a:t>
              </a:r>
              <a:r>
                <a:rPr lang="sv-SE" sz="1000" dirty="0" err="1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Rekla</a:t>
              </a: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-mera leverans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grpSp>
        <p:nvGrpSpPr>
          <p:cNvPr id="3" name="Group 38"/>
          <p:cNvGrpSpPr/>
          <p:nvPr/>
        </p:nvGrpSpPr>
        <p:grpSpPr>
          <a:xfrm>
            <a:off x="1331640" y="1493540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73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74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3. Upp-datera avrop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sp>
        <p:nvSpPr>
          <p:cNvPr id="86" name="TextBox 73"/>
          <p:cNvSpPr txBox="1">
            <a:spLocks noChangeArrowheads="1"/>
          </p:cNvSpPr>
          <p:nvPr/>
        </p:nvSpPr>
        <p:spPr bwMode="auto">
          <a:xfrm>
            <a:off x="7452320" y="2246094"/>
            <a:ext cx="6238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/>
              <a:t>Till DP  </a:t>
            </a:r>
            <a:r>
              <a:rPr lang="sv-SE" sz="1000" b="0" dirty="0" smtClean="0"/>
              <a:t>På bygge</a:t>
            </a:r>
            <a:endParaRPr lang="sv-SE" sz="1000" b="0" dirty="0"/>
          </a:p>
        </p:txBody>
      </p:sp>
      <p:sp>
        <p:nvSpPr>
          <p:cNvPr id="87" name="Pentagon 126"/>
          <p:cNvSpPr/>
          <p:nvPr/>
        </p:nvSpPr>
        <p:spPr>
          <a:xfrm>
            <a:off x="7092280" y="2204864"/>
            <a:ext cx="315912" cy="425450"/>
          </a:xfrm>
          <a:prstGeom prst="homePlat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cxnSp>
        <p:nvCxnSpPr>
          <p:cNvPr id="88" name="Elbow Connector 74"/>
          <p:cNvCxnSpPr>
            <a:stCxn id="73" idx="0"/>
            <a:endCxn id="87" idx="0"/>
          </p:cNvCxnSpPr>
          <p:nvPr/>
        </p:nvCxnSpPr>
        <p:spPr>
          <a:xfrm rot="16200000" flipH="1">
            <a:off x="4090662" y="-875732"/>
            <a:ext cx="711324" cy="5449868"/>
          </a:xfrm>
          <a:prstGeom prst="bentConnector3">
            <a:avLst>
              <a:gd name="adj1" fmla="val -32137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77"/>
          <p:cNvSpPr txBox="1">
            <a:spLocks noChangeArrowheads="1"/>
          </p:cNvSpPr>
          <p:nvPr/>
        </p:nvSpPr>
        <p:spPr bwMode="auto">
          <a:xfrm>
            <a:off x="2915816" y="2060848"/>
            <a:ext cx="404813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Nej</a:t>
            </a:r>
          </a:p>
        </p:txBody>
      </p:sp>
      <p:sp>
        <p:nvSpPr>
          <p:cNvPr id="90" name="Flowchart: Decision 72"/>
          <p:cNvSpPr>
            <a:spLocks noChangeArrowheads="1"/>
          </p:cNvSpPr>
          <p:nvPr/>
        </p:nvSpPr>
        <p:spPr bwMode="auto">
          <a:xfrm>
            <a:off x="2568402" y="2060848"/>
            <a:ext cx="447675" cy="266700"/>
          </a:xfrm>
          <a:prstGeom prst="flowChartDecision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ts val="900"/>
              </a:lnSpc>
              <a:spcBef>
                <a:spcPct val="50000"/>
              </a:spcBef>
              <a:defRPr/>
            </a:pPr>
            <a:endParaRPr lang="sv-SE" sz="800" dirty="0">
              <a:latin typeface="+mn-lt"/>
              <a:cs typeface="+mn-cs"/>
            </a:endParaRPr>
          </a:p>
        </p:txBody>
      </p:sp>
      <p:sp>
        <p:nvSpPr>
          <p:cNvPr id="91" name="TextBox 73"/>
          <p:cNvSpPr txBox="1">
            <a:spLocks noChangeArrowheads="1"/>
          </p:cNvSpPr>
          <p:nvPr/>
        </p:nvSpPr>
        <p:spPr bwMode="auto">
          <a:xfrm>
            <a:off x="2150941" y="1886054"/>
            <a:ext cx="5486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 smtClean="0"/>
              <a:t>Leverans OK?</a:t>
            </a:r>
            <a:endParaRPr lang="sv-SE" sz="1000" b="0" dirty="0"/>
          </a:p>
        </p:txBody>
      </p:sp>
      <p:sp>
        <p:nvSpPr>
          <p:cNvPr id="92" name="TextBox 77"/>
          <p:cNvSpPr txBox="1">
            <a:spLocks noChangeArrowheads="1"/>
          </p:cNvSpPr>
          <p:nvPr/>
        </p:nvSpPr>
        <p:spPr bwMode="auto">
          <a:xfrm>
            <a:off x="2511003" y="2326209"/>
            <a:ext cx="404813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Ja</a:t>
            </a:r>
          </a:p>
        </p:txBody>
      </p:sp>
      <p:cxnSp>
        <p:nvCxnSpPr>
          <p:cNvPr id="95" name="Elbow Connector 2"/>
          <p:cNvCxnSpPr>
            <a:stCxn id="90" idx="2"/>
            <a:endCxn id="72" idx="0"/>
          </p:cNvCxnSpPr>
          <p:nvPr/>
        </p:nvCxnSpPr>
        <p:spPr>
          <a:xfrm rot="16200000" flipH="1">
            <a:off x="2606189" y="2513599"/>
            <a:ext cx="1101452" cy="729350"/>
          </a:xfrm>
          <a:prstGeom prst="bentConnector3">
            <a:avLst>
              <a:gd name="adj1" fmla="val 61284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38"/>
          <p:cNvGrpSpPr/>
          <p:nvPr/>
        </p:nvGrpSpPr>
        <p:grpSpPr>
          <a:xfrm>
            <a:off x="1920307" y="3429000"/>
            <a:ext cx="868831" cy="713482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104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109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1. Ankomma byggarbets-plats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110" name="Elbow Connector 2"/>
          <p:cNvCxnSpPr>
            <a:stCxn id="144" idx="3"/>
            <a:endCxn id="90" idx="1"/>
          </p:cNvCxnSpPr>
          <p:nvPr/>
        </p:nvCxnSpPr>
        <p:spPr>
          <a:xfrm flipV="1">
            <a:off x="2123706" y="2194198"/>
            <a:ext cx="444696" cy="15475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38"/>
          <p:cNvGrpSpPr/>
          <p:nvPr/>
        </p:nvGrpSpPr>
        <p:grpSpPr>
          <a:xfrm>
            <a:off x="4584604" y="3068960"/>
            <a:ext cx="923500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117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118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7b. Hantera reklamation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141" name="Elbow Connector 2"/>
          <p:cNvCxnSpPr>
            <a:stCxn id="109" idx="3"/>
            <a:endCxn id="75" idx="1"/>
          </p:cNvCxnSpPr>
          <p:nvPr/>
        </p:nvCxnSpPr>
        <p:spPr>
          <a:xfrm flipV="1">
            <a:off x="2789114" y="3753900"/>
            <a:ext cx="342726" cy="7750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38"/>
          <p:cNvGrpSpPr/>
          <p:nvPr/>
        </p:nvGrpSpPr>
        <p:grpSpPr>
          <a:xfrm>
            <a:off x="1344244" y="2069604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143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144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2. Motta leverans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grpSp>
        <p:nvGrpSpPr>
          <p:cNvPr id="11" name="Group 38"/>
          <p:cNvGrpSpPr/>
          <p:nvPr/>
        </p:nvGrpSpPr>
        <p:grpSpPr>
          <a:xfrm>
            <a:off x="3059832" y="4869160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146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147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5. Ta emot </a:t>
              </a:r>
              <a:r>
                <a:rPr lang="sv-SE" sz="1000" dirty="0" err="1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leverans-besked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148" name="Elbow Connector 2"/>
          <p:cNvCxnSpPr>
            <a:endCxn id="144" idx="2"/>
          </p:cNvCxnSpPr>
          <p:nvPr/>
        </p:nvCxnSpPr>
        <p:spPr>
          <a:xfrm rot="16200000" flipV="1">
            <a:off x="1604816" y="2694064"/>
            <a:ext cx="864097" cy="60577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Elbow Connector 2"/>
          <p:cNvCxnSpPr>
            <a:stCxn id="75" idx="2"/>
            <a:endCxn id="146" idx="0"/>
          </p:cNvCxnSpPr>
          <p:nvPr/>
        </p:nvCxnSpPr>
        <p:spPr>
          <a:xfrm rot="5400000">
            <a:off x="3053529" y="4401118"/>
            <a:ext cx="864096" cy="71989"/>
          </a:xfrm>
          <a:prstGeom prst="bentConnector3">
            <a:avLst>
              <a:gd name="adj1" fmla="val 33562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Elbow Connector 2"/>
          <p:cNvCxnSpPr>
            <a:stCxn id="90" idx="3"/>
            <a:endCxn id="98" idx="1"/>
          </p:cNvCxnSpPr>
          <p:nvPr/>
        </p:nvCxnSpPr>
        <p:spPr>
          <a:xfrm flipV="1">
            <a:off x="3016077" y="1762150"/>
            <a:ext cx="691827" cy="43204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oup 38"/>
          <p:cNvGrpSpPr/>
          <p:nvPr/>
        </p:nvGrpSpPr>
        <p:grpSpPr>
          <a:xfrm>
            <a:off x="3131840" y="3429000"/>
            <a:ext cx="779484" cy="576064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72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75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4. Rap-</a:t>
              </a:r>
              <a:r>
                <a:rPr lang="sv-SE" sz="1000" dirty="0" err="1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portera</a:t>
              </a: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 leverans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grpSp>
        <p:nvGrpSpPr>
          <p:cNvPr id="80" name="Group 38"/>
          <p:cNvGrpSpPr/>
          <p:nvPr/>
        </p:nvGrpSpPr>
        <p:grpSpPr>
          <a:xfrm>
            <a:off x="4584604" y="2213620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96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97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6b. </a:t>
              </a:r>
              <a:r>
                <a:rPr lang="sv-SE" sz="1000" dirty="0" err="1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Rekla</a:t>
              </a: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-mera transport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sp>
        <p:nvSpPr>
          <p:cNvPr id="98" name="Flowchart: Decision 72"/>
          <p:cNvSpPr>
            <a:spLocks noChangeArrowheads="1"/>
          </p:cNvSpPr>
          <p:nvPr/>
        </p:nvSpPr>
        <p:spPr bwMode="auto">
          <a:xfrm>
            <a:off x="3707904" y="1628800"/>
            <a:ext cx="447675" cy="266700"/>
          </a:xfrm>
          <a:prstGeom prst="flowChartDecision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ts val="900"/>
              </a:lnSpc>
              <a:spcBef>
                <a:spcPct val="50000"/>
              </a:spcBef>
              <a:defRPr/>
            </a:pPr>
            <a:endParaRPr lang="sv-SE" sz="800" dirty="0">
              <a:latin typeface="+mn-lt"/>
              <a:cs typeface="+mn-cs"/>
            </a:endParaRPr>
          </a:p>
        </p:txBody>
      </p:sp>
      <p:sp>
        <p:nvSpPr>
          <p:cNvPr id="100" name="TextBox 73"/>
          <p:cNvSpPr txBox="1">
            <a:spLocks noChangeArrowheads="1"/>
          </p:cNvSpPr>
          <p:nvPr/>
        </p:nvSpPr>
        <p:spPr bwMode="auto">
          <a:xfrm>
            <a:off x="3204096" y="1613412"/>
            <a:ext cx="64782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 smtClean="0"/>
              <a:t>Typ av fel</a:t>
            </a:r>
            <a:endParaRPr lang="sv-SE" sz="1000" b="0" dirty="0"/>
          </a:p>
        </p:txBody>
      </p:sp>
      <p:cxnSp>
        <p:nvCxnSpPr>
          <p:cNvPr id="101" name="Elbow Connector 2"/>
          <p:cNvCxnSpPr>
            <a:stCxn id="98" idx="2"/>
            <a:endCxn id="69" idx="0"/>
          </p:cNvCxnSpPr>
          <p:nvPr/>
        </p:nvCxnSpPr>
        <p:spPr>
          <a:xfrm rot="16200000" flipH="1">
            <a:off x="3855638" y="1971604"/>
            <a:ext cx="318120" cy="16591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lbow Connector 2"/>
          <p:cNvCxnSpPr>
            <a:stCxn id="98" idx="3"/>
            <a:endCxn id="96" idx="0"/>
          </p:cNvCxnSpPr>
          <p:nvPr/>
        </p:nvCxnSpPr>
        <p:spPr>
          <a:xfrm>
            <a:off x="4155579" y="1762150"/>
            <a:ext cx="818775" cy="451470"/>
          </a:xfrm>
          <a:prstGeom prst="bentConnector2">
            <a:avLst/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73"/>
          <p:cNvSpPr txBox="1">
            <a:spLocks noChangeArrowheads="1"/>
          </p:cNvSpPr>
          <p:nvPr/>
        </p:nvSpPr>
        <p:spPr bwMode="auto">
          <a:xfrm>
            <a:off x="3347864" y="1973452"/>
            <a:ext cx="64782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 smtClean="0"/>
              <a:t>Produktfel</a:t>
            </a:r>
            <a:endParaRPr lang="sv-SE" sz="1000" b="0" dirty="0"/>
          </a:p>
        </p:txBody>
      </p:sp>
      <p:sp>
        <p:nvSpPr>
          <p:cNvPr id="114" name="TextBox 73"/>
          <p:cNvSpPr txBox="1">
            <a:spLocks noChangeArrowheads="1"/>
          </p:cNvSpPr>
          <p:nvPr/>
        </p:nvSpPr>
        <p:spPr bwMode="auto">
          <a:xfrm>
            <a:off x="4211959" y="1613411"/>
            <a:ext cx="807151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 smtClean="0"/>
              <a:t>Transportfel</a:t>
            </a:r>
            <a:endParaRPr lang="sv-SE" sz="1000" b="0" dirty="0"/>
          </a:p>
        </p:txBody>
      </p:sp>
      <p:cxnSp>
        <p:nvCxnSpPr>
          <p:cNvPr id="116" name="Elbow Connector 2"/>
          <p:cNvCxnSpPr>
            <a:stCxn id="90" idx="0"/>
            <a:endCxn id="74" idx="3"/>
          </p:cNvCxnSpPr>
          <p:nvPr/>
        </p:nvCxnSpPr>
        <p:spPr>
          <a:xfrm rot="16200000" flipV="1">
            <a:off x="2307692" y="1576300"/>
            <a:ext cx="287959" cy="681138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3" name="Group 38"/>
          <p:cNvGrpSpPr/>
          <p:nvPr/>
        </p:nvGrpSpPr>
        <p:grpSpPr>
          <a:xfrm>
            <a:off x="4427984" y="4869160"/>
            <a:ext cx="936082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124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125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7a. Hantera reklamation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126" name="Elbow Connector 2"/>
          <p:cNvCxnSpPr>
            <a:stCxn id="70" idx="2"/>
            <a:endCxn id="125" idx="1"/>
          </p:cNvCxnSpPr>
          <p:nvPr/>
        </p:nvCxnSpPr>
        <p:spPr>
          <a:xfrm rot="16200000" flipH="1">
            <a:off x="3043015" y="3763539"/>
            <a:ext cx="2439589" cy="330349"/>
          </a:xfrm>
          <a:prstGeom prst="bentConnector2">
            <a:avLst/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Elbow Connector 2"/>
          <p:cNvCxnSpPr>
            <a:stCxn id="97" idx="2"/>
            <a:endCxn id="117" idx="0"/>
          </p:cNvCxnSpPr>
          <p:nvPr/>
        </p:nvCxnSpPr>
        <p:spPr>
          <a:xfrm rot="16200000" flipH="1">
            <a:off x="4830329" y="2852925"/>
            <a:ext cx="360040" cy="7202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Elbow Connector 74"/>
          <p:cNvCxnSpPr>
            <a:stCxn id="147" idx="2"/>
            <a:endCxn id="138" idx="2"/>
          </p:cNvCxnSpPr>
          <p:nvPr/>
        </p:nvCxnSpPr>
        <p:spPr>
          <a:xfrm rot="5400000" flipH="1" flipV="1">
            <a:off x="4387477" y="3276575"/>
            <a:ext cx="1149970" cy="3025799"/>
          </a:xfrm>
          <a:prstGeom prst="bentConnector3">
            <a:avLst>
              <a:gd name="adj1" fmla="val -19879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73"/>
          <p:cNvSpPr txBox="1">
            <a:spLocks noChangeArrowheads="1"/>
          </p:cNvSpPr>
          <p:nvPr/>
        </p:nvSpPr>
        <p:spPr bwMode="auto">
          <a:xfrm>
            <a:off x="6784304" y="3801908"/>
            <a:ext cx="6238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/>
              <a:t>Till DP  </a:t>
            </a:r>
            <a:r>
              <a:rPr lang="sv-SE" sz="1000" b="0" dirty="0" smtClean="0"/>
              <a:t>Fakturera</a:t>
            </a:r>
            <a:endParaRPr lang="sv-SE" sz="1000" b="0" dirty="0"/>
          </a:p>
        </p:txBody>
      </p:sp>
      <p:sp>
        <p:nvSpPr>
          <p:cNvPr id="138" name="Pentagon 126"/>
          <p:cNvSpPr/>
          <p:nvPr/>
        </p:nvSpPr>
        <p:spPr>
          <a:xfrm>
            <a:off x="6396384" y="3789040"/>
            <a:ext cx="315912" cy="425450"/>
          </a:xfrm>
          <a:prstGeom prst="homePlat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cxnSp>
        <p:nvCxnSpPr>
          <p:cNvPr id="139" name="Elbow Connector 74"/>
          <p:cNvCxnSpPr>
            <a:stCxn id="75" idx="3"/>
            <a:endCxn id="138" idx="1"/>
          </p:cNvCxnSpPr>
          <p:nvPr/>
        </p:nvCxnSpPr>
        <p:spPr>
          <a:xfrm>
            <a:off x="3911302" y="3753900"/>
            <a:ext cx="2485082" cy="24786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oup 38"/>
          <p:cNvGrpSpPr/>
          <p:nvPr/>
        </p:nvGrpSpPr>
        <p:grpSpPr>
          <a:xfrm>
            <a:off x="5796136" y="1916832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81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82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6c. </a:t>
              </a:r>
              <a:r>
                <a:rPr lang="sv-SE" sz="1000" dirty="0" err="1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Med-dela</a:t>
              </a: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 transportör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83" name="Elbow Connector 2"/>
          <p:cNvCxnSpPr>
            <a:stCxn id="98" idx="0"/>
            <a:endCxn id="81" idx="0"/>
          </p:cNvCxnSpPr>
          <p:nvPr/>
        </p:nvCxnSpPr>
        <p:spPr>
          <a:xfrm rot="16200000" flipH="1">
            <a:off x="4914798" y="645744"/>
            <a:ext cx="288032" cy="2254144"/>
          </a:xfrm>
          <a:prstGeom prst="bentConnector3">
            <a:avLst>
              <a:gd name="adj1" fmla="val -39683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73"/>
          <p:cNvSpPr txBox="1">
            <a:spLocks noChangeArrowheads="1"/>
          </p:cNvSpPr>
          <p:nvPr/>
        </p:nvSpPr>
        <p:spPr bwMode="auto">
          <a:xfrm>
            <a:off x="3779912" y="1340768"/>
            <a:ext cx="187220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 smtClean="0"/>
              <a:t>Leverans till fel arbetsplats</a:t>
            </a:r>
            <a:endParaRPr lang="sv-SE" sz="1000" b="0" dirty="0"/>
          </a:p>
        </p:txBody>
      </p:sp>
      <p:sp>
        <p:nvSpPr>
          <p:cNvPr id="76" name="TextBox 77"/>
          <p:cNvSpPr txBox="1">
            <a:spLocks noChangeArrowheads="1"/>
          </p:cNvSpPr>
          <p:nvPr/>
        </p:nvSpPr>
        <p:spPr bwMode="auto">
          <a:xfrm>
            <a:off x="2555776" y="1772816"/>
            <a:ext cx="404813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Ja</a:t>
            </a:r>
          </a:p>
        </p:txBody>
      </p:sp>
      <p:sp>
        <p:nvSpPr>
          <p:cNvPr id="77" name="Platshållare för bildnummer 76"/>
          <p:cNvSpPr>
            <a:spLocks noGrp="1"/>
          </p:cNvSpPr>
          <p:nvPr>
            <p:ph type="sldNum" sz="quarter" idx="12"/>
          </p:nvPr>
        </p:nvSpPr>
        <p:spPr>
          <a:xfrm>
            <a:off x="7059488" y="6324600"/>
            <a:ext cx="1905000" cy="457200"/>
          </a:xfrm>
        </p:spPr>
        <p:txBody>
          <a:bodyPr/>
          <a:lstStyle/>
          <a:p>
            <a:pPr>
              <a:defRPr/>
            </a:pPr>
            <a:fld id="{A9CF64A7-CB9E-4D9A-A360-3267D160C419}" type="slidenum">
              <a:rPr lang="sv-SE" smtClean="0"/>
              <a:pPr>
                <a:defRPr/>
              </a:pPr>
              <a:t>40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323850" y="549275"/>
            <a:ext cx="7224713" cy="492125"/>
          </a:xfrm>
        </p:spPr>
        <p:txBody>
          <a:bodyPr/>
          <a:lstStyle/>
          <a:p>
            <a:pPr eaLnBrk="1" hangingPunct="1"/>
            <a:r>
              <a:rPr lang="sv-SE" dirty="0" smtClean="0"/>
              <a:t>Beskrivning av delprocess </a:t>
            </a:r>
            <a:r>
              <a:rPr lang="sv-SE" dirty="0"/>
              <a:t>a</a:t>
            </a:r>
            <a:r>
              <a:rPr lang="sv-SE" dirty="0" smtClean="0"/>
              <a:t>nkomst byggarbetsplats</a:t>
            </a:r>
          </a:p>
        </p:txBody>
      </p:sp>
      <p:graphicFrame>
        <p:nvGraphicFramePr>
          <p:cNvPr id="60499" name="Group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274098"/>
              </p:ext>
            </p:extLst>
          </p:nvPr>
        </p:nvGraphicFramePr>
        <p:xfrm>
          <a:off x="467544" y="1124744"/>
          <a:ext cx="7934325" cy="5075605"/>
        </p:xfrm>
        <a:graphic>
          <a:graphicData uri="http://schemas.openxmlformats.org/drawingml/2006/table">
            <a:tbl>
              <a:tblPr/>
              <a:tblGrid>
                <a:gridCol w="1335087"/>
                <a:gridCol w="1038225"/>
                <a:gridCol w="1282700"/>
                <a:gridCol w="1757363"/>
                <a:gridCol w="2520950"/>
              </a:tblGrid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Steg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Ansvarig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Input (viktigaste)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Output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Kommentar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Ankomma bygg-arbetsplats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Speditör / transportör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Ankommen leverans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Klart för lossning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Kontaktar godsmottagare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Får instruktioner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Motta leverans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Mottagare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Leveransavisering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Ankommet gods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Mottagen leverans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Kollin identifieras med streckkod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Jämför leveransavisering – mottaget gods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Mottaget gods kontrolleras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Om systemleverans saknas artiklar och godsmottagning blir annorlunda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Frakthandling kvitteras enligt </a:t>
                      </a:r>
                      <a:r>
                        <a:rPr kumimoji="0" lang="sv-SE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ö.k</a:t>
                      </a: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Godkänd leverans registreras i system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Icke godkänd leverans reklameras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Uppdatera avrop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Godsmottagare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Godkänd leverans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Avrop uppdaterat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Ankomst uppdateras i system av utsedd godsmottagare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Uppdaterad avropsstatus oavsett om godkänd eller ej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4. Rapportera leverans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Speditör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Godkänd leverans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Uppdaterat transportuppdrag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Internt system uppdateras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Leveransbesked (IOD) skickas till avsändaren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Transportuppdrag klart att fakturera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5. Ta emot </a:t>
                      </a:r>
                      <a:r>
                        <a:rPr kumimoji="0" lang="sv-SE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leverans-besked</a:t>
                      </a:r>
                      <a:endParaRPr kumimoji="0" lang="sv-SE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Avsändare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Mottaget </a:t>
                      </a:r>
                      <a:r>
                        <a:rPr kumimoji="0" lang="sv-SE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leverans-besked</a:t>
                      </a:r>
                      <a:endParaRPr kumimoji="0" lang="sv-SE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Transportuppdrag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Kundorder utförd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Uppdaterar system om genomförd leverans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Kundorder status färdig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6a. Hantera </a:t>
                      </a:r>
                      <a:r>
                        <a:rPr kumimoji="0" lang="sv-SE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reklama-tion</a:t>
                      </a: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leverans produkt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Mottagare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Ej godkänd leverans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kumimoji="0" lang="sv-SE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Reklamerad leverans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Leverantören underrättas om avvikelse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Reklamation görs ofta manuellt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6b. Hantera </a:t>
                      </a:r>
                      <a:r>
                        <a:rPr kumimoji="0" lang="sv-SE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reklama-tion</a:t>
                      </a: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transport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Mottagare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Ej godkänd transport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Reklamerad transport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Görs via chaufför i transportdokument eller handdator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6c. Hantera felleverans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Mottagare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Fel leveransadress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Avvisad leverans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Om leveransen var till annan arbetsplats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7a. Hantera reklamation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Avsändare och mottagare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Reklamation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Överenskommelse mellan parter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Överenskommelse om åtgärd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7b. Hantera reklamation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Speditör och mottagare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Reklamation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Överenskommelse mellan parter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Överenskommelse om åtgärd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EF959-0213-4905-AFF9-D0BC00AA9C48}" type="slidenum">
              <a:rPr lang="sv-SE" smtClean="0"/>
              <a:pPr>
                <a:defRPr/>
              </a:pPr>
              <a:t>41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latshållare för bildnummer 6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fld id="{79F8DD1F-624D-48E4-B53D-2E65D4684CA9}" type="slidenum">
              <a:rPr lang="en-US" sz="1200" b="0">
                <a:solidFill>
                  <a:schemeClr val="bg1"/>
                </a:solidFill>
                <a:cs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42</a:t>
            </a:fld>
            <a:endParaRPr lang="en-US" sz="1200" b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5363" name="Rectangle 100"/>
          <p:cNvSpPr txBox="1">
            <a:spLocks noChangeArrowheads="1"/>
          </p:cNvSpPr>
          <p:nvPr/>
        </p:nvSpPr>
        <p:spPr bwMode="auto">
          <a:xfrm>
            <a:off x="228600" y="228600"/>
            <a:ext cx="8087816" cy="838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b"/>
          <a:lstStyle/>
          <a:p>
            <a:pPr defTabSz="762000"/>
            <a:r>
              <a:rPr lang="sv-SE" sz="2800" dirty="0" smtClean="0">
                <a:solidFill>
                  <a:schemeClr val="bg1"/>
                </a:solidFill>
              </a:rPr>
              <a:t>På bygge</a:t>
            </a:r>
            <a:r>
              <a:rPr lang="sv-SE" sz="2800" dirty="0" smtClean="0">
                <a:solidFill>
                  <a:schemeClr val="bg1"/>
                </a:solidFill>
                <a:cs typeface="Arial" charset="0"/>
              </a:rPr>
              <a:t>, aktiviteter</a:t>
            </a:r>
            <a:endParaRPr lang="en-GB" sz="28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97" name="Rektangel 151"/>
          <p:cNvSpPr>
            <a:spLocks noChangeArrowheads="1"/>
          </p:cNvSpPr>
          <p:nvPr/>
        </p:nvSpPr>
        <p:spPr bwMode="auto">
          <a:xfrm>
            <a:off x="1475656" y="2660719"/>
            <a:ext cx="14401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1400" dirty="0" smtClean="0">
                <a:solidFill>
                  <a:srgbClr val="2F74A6"/>
                </a:solidFill>
                <a:latin typeface="Verdana" pitchFamily="34" charset="0"/>
                <a:cs typeface="Arial" charset="0"/>
              </a:rPr>
              <a:t>Byggprojekt</a:t>
            </a:r>
          </a:p>
        </p:txBody>
      </p:sp>
      <p:sp>
        <p:nvSpPr>
          <p:cNvPr id="99" name="Line 93"/>
          <p:cNvSpPr>
            <a:spLocks noChangeShapeType="1"/>
          </p:cNvSpPr>
          <p:nvPr/>
        </p:nvSpPr>
        <p:spPr bwMode="auto">
          <a:xfrm flipH="1">
            <a:off x="3419872" y="3203684"/>
            <a:ext cx="714375" cy="0"/>
          </a:xfrm>
          <a:prstGeom prst="line">
            <a:avLst/>
          </a:prstGeom>
          <a:noFill/>
          <a:ln w="63500">
            <a:solidFill>
              <a:srgbClr val="800000"/>
            </a:solidFill>
            <a:round/>
            <a:headEnd type="triangle" w="sm" len="med"/>
            <a:tailEnd type="triangle" w="sm" len="med"/>
          </a:ln>
        </p:spPr>
        <p:txBody>
          <a:bodyPr/>
          <a:lstStyle/>
          <a:p>
            <a:endParaRPr lang="sv-SE"/>
          </a:p>
        </p:txBody>
      </p:sp>
      <p:sp>
        <p:nvSpPr>
          <p:cNvPr id="101" name="Rektangel 151"/>
          <p:cNvSpPr>
            <a:spLocks noChangeArrowheads="1"/>
          </p:cNvSpPr>
          <p:nvPr/>
        </p:nvSpPr>
        <p:spPr bwMode="auto">
          <a:xfrm>
            <a:off x="5148064" y="2699628"/>
            <a:ext cx="24482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1400" dirty="0" smtClean="0">
                <a:solidFill>
                  <a:srgbClr val="2F74A6"/>
                </a:solidFill>
                <a:latin typeface="Verdana" pitchFamily="34" charset="0"/>
                <a:cs typeface="Arial" charset="0"/>
              </a:rPr>
              <a:t>Byggnadsarbetare/UE/bärarlag</a:t>
            </a:r>
          </a:p>
        </p:txBody>
      </p:sp>
      <p:sp>
        <p:nvSpPr>
          <p:cNvPr id="115" name="Rektangel 106"/>
          <p:cNvSpPr>
            <a:spLocks noChangeArrowheads="1"/>
          </p:cNvSpPr>
          <p:nvPr/>
        </p:nvSpPr>
        <p:spPr bwMode="auto">
          <a:xfrm>
            <a:off x="1547664" y="3707740"/>
            <a:ext cx="12961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>
                <a:latin typeface="Verdana" pitchFamily="34" charset="0"/>
                <a:cs typeface="Arial" charset="0"/>
              </a:rPr>
              <a:t> </a:t>
            </a:r>
            <a:r>
              <a:rPr lang="sv-SE" sz="1200" b="0" dirty="0" smtClean="0">
                <a:latin typeface="Verdana" pitchFamily="34" charset="0"/>
                <a:cs typeface="Arial" charset="0"/>
              </a:rPr>
              <a:t>intern-leverans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</a:rPr>
              <a:t> avisering</a:t>
            </a:r>
            <a:endParaRPr lang="sv-SE" sz="1200" b="0" dirty="0">
              <a:latin typeface="Verdana" pitchFamily="34" charset="0"/>
              <a:cs typeface="Arial" charset="0"/>
            </a:endParaRPr>
          </a:p>
        </p:txBody>
      </p:sp>
      <p:sp>
        <p:nvSpPr>
          <p:cNvPr id="116" name="Rektangel 106"/>
          <p:cNvSpPr>
            <a:spLocks noChangeArrowheads="1"/>
          </p:cNvSpPr>
          <p:nvPr/>
        </p:nvSpPr>
        <p:spPr bwMode="auto">
          <a:xfrm>
            <a:off x="5220072" y="4078813"/>
            <a:ext cx="19442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>
                <a:latin typeface="Verdana" pitchFamily="34" charset="0"/>
                <a:cs typeface="Arial" charset="0"/>
              </a:rPr>
              <a:t> </a:t>
            </a:r>
            <a:r>
              <a:rPr lang="sv-SE" sz="1200" b="0" dirty="0" smtClean="0">
                <a:latin typeface="Verdana" pitchFamily="34" charset="0"/>
              </a:rPr>
              <a:t>scanning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  <a:cs typeface="Arial" charset="0"/>
              </a:rPr>
              <a:t> avvikelsehantering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</a:rPr>
              <a:t> uppackning</a:t>
            </a:r>
            <a:endParaRPr lang="sv-SE" sz="1200" b="0" dirty="0" smtClean="0">
              <a:latin typeface="Verdana" pitchFamily="34" charset="0"/>
              <a:cs typeface="Arial" charset="0"/>
            </a:endParaRPr>
          </a:p>
        </p:txBody>
      </p:sp>
      <p:sp>
        <p:nvSpPr>
          <p:cNvPr id="54" name="Rektangel 53"/>
          <p:cNvSpPr/>
          <p:nvPr/>
        </p:nvSpPr>
        <p:spPr>
          <a:xfrm>
            <a:off x="611560" y="1340768"/>
            <a:ext cx="66066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dirty="0" smtClean="0">
                <a:latin typeface="Verdana" pitchFamily="34" charset="0"/>
              </a:rPr>
              <a:t>Förutsättning</a:t>
            </a:r>
            <a:r>
              <a:rPr lang="sv-SE" sz="1400" b="0" dirty="0" smtClean="0">
                <a:latin typeface="Verdana" pitchFamily="34" charset="0"/>
              </a:rPr>
              <a:t>; Godkänd leverans</a:t>
            </a:r>
          </a:p>
          <a:p>
            <a:r>
              <a:rPr lang="sv-SE" sz="1400" dirty="0" smtClean="0">
                <a:latin typeface="Verdana" pitchFamily="34" charset="0"/>
              </a:rPr>
              <a:t>Part hos entreprenör</a:t>
            </a:r>
            <a:r>
              <a:rPr lang="sv-SE" sz="1400" b="0" dirty="0" smtClean="0">
                <a:latin typeface="Verdana" pitchFamily="34" charset="0"/>
              </a:rPr>
              <a:t>; Arbetsledare, platschef, montör, byggarbetare</a:t>
            </a:r>
          </a:p>
        </p:txBody>
      </p:sp>
      <p:sp>
        <p:nvSpPr>
          <p:cNvPr id="55" name="Rektangel 54"/>
          <p:cNvSpPr/>
          <p:nvPr/>
        </p:nvSpPr>
        <p:spPr>
          <a:xfrm>
            <a:off x="3131840" y="3275692"/>
            <a:ext cx="1997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b="0" dirty="0" smtClean="0">
                <a:solidFill>
                  <a:srgbClr val="C00000"/>
                </a:solidFill>
                <a:latin typeface="Verdana" pitchFamily="34" charset="0"/>
              </a:rPr>
              <a:t>Meddelandeutväxling</a:t>
            </a:r>
          </a:p>
          <a:p>
            <a:pPr>
              <a:buFont typeface="Arial" charset="0"/>
              <a:buChar char="•"/>
            </a:pPr>
            <a:r>
              <a:rPr lang="sv-SE" sz="1200" b="0" dirty="0" smtClean="0">
                <a:solidFill>
                  <a:srgbClr val="C00000"/>
                </a:solidFill>
                <a:latin typeface="Verdana" pitchFamily="34" charset="0"/>
              </a:rPr>
              <a:t> intern avisering (ej EDI utan t.ex. mail, sms)</a:t>
            </a:r>
          </a:p>
        </p:txBody>
      </p:sp>
      <p:pic>
        <p:nvPicPr>
          <p:cNvPr id="20" name="Picture 5" descr="204946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987660"/>
            <a:ext cx="653033" cy="749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0" descr="C:\Users\Peter\AppData\Local\Microsoft\Windows\Temporary Internet Files\Content.IE5\USE42YV8\MC90002448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0781" y="3286725"/>
            <a:ext cx="453790" cy="731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Platshållare för bildnumm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F64A7-CB9E-4D9A-A360-3267D160C419}" type="slidenum">
              <a:rPr lang="sv-SE" smtClean="0"/>
              <a:pPr>
                <a:defRPr/>
              </a:pPr>
              <a:t>42</a:t>
            </a:fld>
            <a:endParaRPr lang="sv-SE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99" grpId="0" animBg="1"/>
      <p:bldP spid="101" grpId="0"/>
      <p:bldP spid="115" grpId="0"/>
      <p:bldP spid="11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Delprocess: På byggarbetsplats</a:t>
            </a:r>
            <a:endParaRPr lang="sv-SE" i="1" dirty="0" smtClean="0">
              <a:solidFill>
                <a:srgbClr val="FF0000"/>
              </a:solidFill>
            </a:endParaRPr>
          </a:p>
        </p:txBody>
      </p:sp>
      <p:sp>
        <p:nvSpPr>
          <p:cNvPr id="59" name="Rectangle 90"/>
          <p:cNvSpPr/>
          <p:nvPr/>
        </p:nvSpPr>
        <p:spPr bwMode="auto">
          <a:xfrm>
            <a:off x="395288" y="1196752"/>
            <a:ext cx="8389937" cy="2016224"/>
          </a:xfrm>
          <a:prstGeom prst="rect">
            <a:avLst/>
          </a:prstGeom>
          <a:noFill/>
          <a:ln w="127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36000" tIns="36000" rIns="72000"/>
          <a:lstStyle/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Byggnadsarbetare</a:t>
            </a:r>
          </a:p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Bärarlag</a:t>
            </a:r>
          </a:p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Underentreprenör</a:t>
            </a: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60" name="Rectangle 90"/>
          <p:cNvSpPr/>
          <p:nvPr/>
        </p:nvSpPr>
        <p:spPr bwMode="auto">
          <a:xfrm>
            <a:off x="395288" y="3284984"/>
            <a:ext cx="8389937" cy="1584176"/>
          </a:xfrm>
          <a:prstGeom prst="rect">
            <a:avLst/>
          </a:prstGeom>
          <a:noFill/>
          <a:ln w="127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36000" tIns="36000" rIns="72000"/>
          <a:lstStyle/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Entreprenör</a:t>
            </a:r>
          </a:p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internlogistik</a:t>
            </a: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62" name="Line Callout 1 (Accent Bar) 19"/>
          <p:cNvSpPr/>
          <p:nvPr/>
        </p:nvSpPr>
        <p:spPr bwMode="auto">
          <a:xfrm>
            <a:off x="467544" y="3945459"/>
            <a:ext cx="864096" cy="491653"/>
          </a:xfrm>
          <a:prstGeom prst="accentCallout1">
            <a:avLst>
              <a:gd name="adj1" fmla="val 26008"/>
              <a:gd name="adj2" fmla="val 99975"/>
              <a:gd name="adj3" fmla="val 28309"/>
              <a:gd name="adj4" fmla="val 118643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lIns="36000" tIns="0" rIns="36000" bIns="0"/>
          <a:lstStyle/>
          <a:p>
            <a:pPr marL="85725" indent="-85725" eaLnBrk="0" hangingPunct="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sv-SE" sz="1000" b="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DP Ankomst byggarbets-plats</a:t>
            </a:r>
            <a:endParaRPr lang="sv-SE" sz="1000" b="0" dirty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 marL="85725" indent="-85725" algn="ctr" eaLnBrk="0" hangingPunct="0">
              <a:lnSpc>
                <a:spcPts val="9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sv-SE" sz="1000" b="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cxnSp>
        <p:nvCxnSpPr>
          <p:cNvPr id="63" name="Elbow Connector 2"/>
          <p:cNvCxnSpPr>
            <a:stCxn id="64" idx="0"/>
            <a:endCxn id="70" idx="1"/>
          </p:cNvCxnSpPr>
          <p:nvPr/>
        </p:nvCxnSpPr>
        <p:spPr>
          <a:xfrm flipV="1">
            <a:off x="1619672" y="3861121"/>
            <a:ext cx="288032" cy="27491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Isosceles Triangle 42"/>
          <p:cNvSpPr/>
          <p:nvPr/>
        </p:nvSpPr>
        <p:spPr>
          <a:xfrm rot="5400000">
            <a:off x="1372022" y="4019351"/>
            <a:ext cx="261937" cy="233363"/>
          </a:xfrm>
          <a:prstGeom prst="triangl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endParaRPr lang="sv-SE">
              <a:ln>
                <a:solidFill>
                  <a:srgbClr val="FF0000"/>
                </a:solidFill>
              </a:ln>
            </a:endParaRPr>
          </a:p>
        </p:txBody>
      </p:sp>
      <p:grpSp>
        <p:nvGrpSpPr>
          <p:cNvPr id="2" name="Group 38"/>
          <p:cNvGrpSpPr/>
          <p:nvPr/>
        </p:nvGrpSpPr>
        <p:grpSpPr>
          <a:xfrm>
            <a:off x="1907704" y="3581772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69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70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1. Avisera internt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95" name="Elbow Connector 2"/>
          <p:cNvCxnSpPr>
            <a:stCxn id="97" idx="3"/>
            <a:endCxn id="147" idx="1"/>
          </p:cNvCxnSpPr>
          <p:nvPr/>
        </p:nvCxnSpPr>
        <p:spPr>
          <a:xfrm>
            <a:off x="2687166" y="2035843"/>
            <a:ext cx="732706" cy="127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38"/>
          <p:cNvGrpSpPr/>
          <p:nvPr/>
        </p:nvGrpSpPr>
        <p:grpSpPr>
          <a:xfrm>
            <a:off x="3419872" y="1756494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146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147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3. Ställa på plats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151" name="Elbow Connector 2"/>
          <p:cNvCxnSpPr>
            <a:stCxn id="69" idx="0"/>
            <a:endCxn id="97" idx="2"/>
          </p:cNvCxnSpPr>
          <p:nvPr/>
        </p:nvCxnSpPr>
        <p:spPr>
          <a:xfrm rot="16200000" flipV="1">
            <a:off x="1632456" y="2916773"/>
            <a:ext cx="1329978" cy="1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38"/>
          <p:cNvGrpSpPr/>
          <p:nvPr/>
        </p:nvGrpSpPr>
        <p:grpSpPr>
          <a:xfrm>
            <a:off x="1907704" y="1756494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96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97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2. Ta emot uppdrag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grpSp>
        <p:nvGrpSpPr>
          <p:cNvPr id="11" name="Group 38"/>
          <p:cNvGrpSpPr/>
          <p:nvPr/>
        </p:nvGrpSpPr>
        <p:grpSpPr>
          <a:xfrm>
            <a:off x="4932040" y="1756494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124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125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4. Packa upp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126" name="Elbow Connector 2"/>
          <p:cNvCxnSpPr>
            <a:stCxn id="147" idx="3"/>
            <a:endCxn id="125" idx="1"/>
          </p:cNvCxnSpPr>
          <p:nvPr/>
        </p:nvCxnSpPr>
        <p:spPr>
          <a:xfrm>
            <a:off x="4199334" y="2035843"/>
            <a:ext cx="732706" cy="127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77"/>
          <p:cNvSpPr txBox="1">
            <a:spLocks noChangeArrowheads="1"/>
          </p:cNvSpPr>
          <p:nvPr/>
        </p:nvSpPr>
        <p:spPr bwMode="auto">
          <a:xfrm>
            <a:off x="4932040" y="2836614"/>
            <a:ext cx="404813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Nej</a:t>
            </a:r>
          </a:p>
        </p:txBody>
      </p:sp>
      <p:sp>
        <p:nvSpPr>
          <p:cNvPr id="158" name="Flowchart: Decision 72"/>
          <p:cNvSpPr>
            <a:spLocks noChangeArrowheads="1"/>
          </p:cNvSpPr>
          <p:nvPr/>
        </p:nvSpPr>
        <p:spPr bwMode="auto">
          <a:xfrm>
            <a:off x="5088682" y="2620590"/>
            <a:ext cx="447675" cy="266700"/>
          </a:xfrm>
          <a:prstGeom prst="flowChartDecision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ts val="900"/>
              </a:lnSpc>
              <a:spcBef>
                <a:spcPct val="50000"/>
              </a:spcBef>
              <a:defRPr/>
            </a:pPr>
            <a:endParaRPr lang="sv-SE" sz="800" dirty="0">
              <a:latin typeface="+mn-lt"/>
              <a:cs typeface="+mn-cs"/>
            </a:endParaRPr>
          </a:p>
        </p:txBody>
      </p:sp>
      <p:sp>
        <p:nvSpPr>
          <p:cNvPr id="159" name="TextBox 73"/>
          <p:cNvSpPr txBox="1">
            <a:spLocks noChangeArrowheads="1"/>
          </p:cNvSpPr>
          <p:nvPr/>
        </p:nvSpPr>
        <p:spPr bwMode="auto">
          <a:xfrm>
            <a:off x="4788024" y="2445796"/>
            <a:ext cx="431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 err="1" smtClean="0"/>
              <a:t>InnehållOK</a:t>
            </a:r>
            <a:r>
              <a:rPr lang="sv-SE" sz="1000" b="0" dirty="0" smtClean="0"/>
              <a:t>?</a:t>
            </a:r>
            <a:endParaRPr lang="sv-SE" sz="1000" b="0" dirty="0"/>
          </a:p>
        </p:txBody>
      </p:sp>
      <p:sp>
        <p:nvSpPr>
          <p:cNvPr id="160" name="TextBox 77"/>
          <p:cNvSpPr txBox="1">
            <a:spLocks noChangeArrowheads="1"/>
          </p:cNvSpPr>
          <p:nvPr/>
        </p:nvSpPr>
        <p:spPr bwMode="auto">
          <a:xfrm>
            <a:off x="5508104" y="2548582"/>
            <a:ext cx="404813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Ja</a:t>
            </a:r>
          </a:p>
        </p:txBody>
      </p:sp>
      <p:cxnSp>
        <p:nvCxnSpPr>
          <p:cNvPr id="161" name="Elbow Connector 2"/>
          <p:cNvCxnSpPr>
            <a:stCxn id="158" idx="3"/>
            <a:endCxn id="51" idx="1"/>
          </p:cNvCxnSpPr>
          <p:nvPr/>
        </p:nvCxnSpPr>
        <p:spPr>
          <a:xfrm>
            <a:off x="5536357" y="2753940"/>
            <a:ext cx="2492027" cy="17430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Elbow Connector 2"/>
          <p:cNvCxnSpPr>
            <a:stCxn id="125" idx="2"/>
            <a:endCxn id="158" idx="0"/>
          </p:cNvCxnSpPr>
          <p:nvPr/>
        </p:nvCxnSpPr>
        <p:spPr>
          <a:xfrm rot="5400000">
            <a:off x="5132748" y="2431567"/>
            <a:ext cx="368796" cy="925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Elbow Connector 2"/>
          <p:cNvCxnSpPr>
            <a:stCxn id="158" idx="2"/>
            <a:endCxn id="58" idx="1"/>
          </p:cNvCxnSpPr>
          <p:nvPr/>
        </p:nvCxnSpPr>
        <p:spPr>
          <a:xfrm rot="5400000">
            <a:off x="4863716" y="3312356"/>
            <a:ext cx="873870" cy="2373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73"/>
          <p:cNvSpPr txBox="1">
            <a:spLocks noChangeArrowheads="1"/>
          </p:cNvSpPr>
          <p:nvPr/>
        </p:nvSpPr>
        <p:spPr bwMode="auto">
          <a:xfrm>
            <a:off x="7812360" y="2319764"/>
            <a:ext cx="7920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/>
              <a:t>Till </a:t>
            </a:r>
            <a:r>
              <a:rPr lang="sv-SE" sz="1000" b="0" dirty="0" smtClean="0"/>
              <a:t>fakturaprocess</a:t>
            </a:r>
            <a:endParaRPr lang="sv-SE" sz="1000" b="0" dirty="0"/>
          </a:p>
        </p:txBody>
      </p:sp>
      <p:sp>
        <p:nvSpPr>
          <p:cNvPr id="51" name="Pentagon 126"/>
          <p:cNvSpPr/>
          <p:nvPr/>
        </p:nvSpPr>
        <p:spPr>
          <a:xfrm>
            <a:off x="8028384" y="2715518"/>
            <a:ext cx="315912" cy="425450"/>
          </a:xfrm>
          <a:prstGeom prst="homePlat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57" name="TextBox 73"/>
          <p:cNvSpPr txBox="1">
            <a:spLocks noChangeArrowheads="1"/>
          </p:cNvSpPr>
          <p:nvPr/>
        </p:nvSpPr>
        <p:spPr bwMode="auto">
          <a:xfrm>
            <a:off x="5508104" y="3509422"/>
            <a:ext cx="7920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/>
              <a:t>Till </a:t>
            </a:r>
            <a:r>
              <a:rPr lang="sv-SE" sz="1000" b="0" dirty="0" err="1" smtClean="0"/>
              <a:t>reklamations-process</a:t>
            </a:r>
            <a:endParaRPr lang="sv-SE" sz="1000" b="0" dirty="0"/>
          </a:p>
        </p:txBody>
      </p:sp>
      <p:sp>
        <p:nvSpPr>
          <p:cNvPr id="58" name="Pentagon 126"/>
          <p:cNvSpPr/>
          <p:nvPr/>
        </p:nvSpPr>
        <p:spPr>
          <a:xfrm rot="5400000">
            <a:off x="5130825" y="3706391"/>
            <a:ext cx="315912" cy="425450"/>
          </a:xfrm>
          <a:prstGeom prst="homePlat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grpSp>
        <p:nvGrpSpPr>
          <p:cNvPr id="42" name="Group 38"/>
          <p:cNvGrpSpPr/>
          <p:nvPr/>
        </p:nvGrpSpPr>
        <p:grpSpPr>
          <a:xfrm>
            <a:off x="6312796" y="1781572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43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44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5. Montera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45" name="Elbow Connector 2"/>
          <p:cNvCxnSpPr>
            <a:stCxn id="158" idx="3"/>
            <a:endCxn id="44" idx="1"/>
          </p:cNvCxnSpPr>
          <p:nvPr/>
        </p:nvCxnSpPr>
        <p:spPr>
          <a:xfrm flipV="1">
            <a:off x="5536357" y="2060921"/>
            <a:ext cx="776439" cy="69301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Platshållare för bildnummer 38"/>
          <p:cNvSpPr>
            <a:spLocks noGrp="1"/>
          </p:cNvSpPr>
          <p:nvPr>
            <p:ph type="sldNum" sz="quarter" idx="12"/>
          </p:nvPr>
        </p:nvSpPr>
        <p:spPr>
          <a:xfrm>
            <a:off x="7131496" y="6324600"/>
            <a:ext cx="1905000" cy="457200"/>
          </a:xfrm>
        </p:spPr>
        <p:txBody>
          <a:bodyPr/>
          <a:lstStyle/>
          <a:p>
            <a:pPr>
              <a:defRPr/>
            </a:pPr>
            <a:fld id="{A9CF64A7-CB9E-4D9A-A360-3267D160C419}" type="slidenum">
              <a:rPr lang="sv-SE" smtClean="0"/>
              <a:pPr>
                <a:defRPr/>
              </a:pPr>
              <a:t>43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323850" y="549275"/>
            <a:ext cx="7224713" cy="492125"/>
          </a:xfrm>
        </p:spPr>
        <p:txBody>
          <a:bodyPr/>
          <a:lstStyle/>
          <a:p>
            <a:pPr eaLnBrk="1" hangingPunct="1"/>
            <a:r>
              <a:rPr lang="sv-SE" dirty="0" smtClean="0"/>
              <a:t>Beskrivning av </a:t>
            </a:r>
            <a:r>
              <a:rPr lang="sv-SE" dirty="0"/>
              <a:t>d</a:t>
            </a:r>
            <a:r>
              <a:rPr lang="sv-SE" dirty="0" smtClean="0"/>
              <a:t>elprocess </a:t>
            </a:r>
            <a:r>
              <a:rPr lang="sv-SE" dirty="0"/>
              <a:t>p</a:t>
            </a:r>
            <a:r>
              <a:rPr lang="sv-SE" dirty="0" smtClean="0"/>
              <a:t>å byggarbetsplats</a:t>
            </a:r>
          </a:p>
        </p:txBody>
      </p:sp>
      <p:graphicFrame>
        <p:nvGraphicFramePr>
          <p:cNvPr id="60499" name="Group 83"/>
          <p:cNvGraphicFramePr>
            <a:graphicFrameLocks noGrp="1"/>
          </p:cNvGraphicFramePr>
          <p:nvPr/>
        </p:nvGraphicFramePr>
        <p:xfrm>
          <a:off x="468313" y="1997933"/>
          <a:ext cx="7934325" cy="3082315"/>
        </p:xfrm>
        <a:graphic>
          <a:graphicData uri="http://schemas.openxmlformats.org/drawingml/2006/table">
            <a:tbl>
              <a:tblPr/>
              <a:tblGrid>
                <a:gridCol w="1335087"/>
                <a:gridCol w="1038225"/>
                <a:gridCol w="1282700"/>
                <a:gridCol w="1757363"/>
                <a:gridCol w="2520950"/>
              </a:tblGrid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Steg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Ansvarig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Input (viktigaste)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Output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Kommentar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Avisera internt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Internlogistik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Mottagen leverans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Tilldelat uppdrag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Uppdrag att flytta gods till </a:t>
                      </a:r>
                      <a:r>
                        <a:rPr kumimoji="0" lang="sv-SE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byggnads-arbetare</a:t>
                      </a: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underentreprenör eller bärarlag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Ta emot uppdrag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Utförare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Tilldelat uppdrag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Leverans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Kvitterat uppdrag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Uppdrag finns i system och aviseras t.ex. via sms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Kvittera mottaget uppdrag, t.ex. via handdator till system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Ställa på plats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Utförare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Tilldelat uppdrag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Internlevererat gods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Kollin ställs på angiven plats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Framgår av leveransavisering och kollietikett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4. Packa upp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Montör </a:t>
                      </a:r>
                      <a:r>
                        <a:rPr kumimoji="0" lang="sv-SE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etc</a:t>
                      </a:r>
                      <a:endParaRPr kumimoji="0" lang="sv-SE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Internlevererat gods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Uppackade kollin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Packa upp och kontrollera innehåll mot leveransavisering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Uppdatera system om ok eller ej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Om ok: underlag för faktura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Om ej ok: hantering via överenskommen reklamationshantering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5. Montera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Montör </a:t>
                      </a:r>
                      <a:r>
                        <a:rPr kumimoji="0" lang="sv-SE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etc</a:t>
                      </a:r>
                      <a:endParaRPr kumimoji="0" lang="sv-SE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Uppackat gods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Monterat gods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Om innehåll godkänts monteras mottaget gods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Tilldelat uppdraget slutmarkerat i system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EF959-0213-4905-AFF9-D0BC00AA9C48}" type="slidenum">
              <a:rPr lang="sv-SE" smtClean="0"/>
              <a:pPr>
                <a:defRPr/>
              </a:pPr>
              <a:t>44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latshållare för bildnummer 6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fld id="{79F8DD1F-624D-48E4-B53D-2E65D4684CA9}" type="slidenum">
              <a:rPr lang="en-US" sz="1200" b="0">
                <a:solidFill>
                  <a:schemeClr val="bg1"/>
                </a:solidFill>
                <a:cs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45</a:t>
            </a:fld>
            <a:endParaRPr lang="en-US" sz="1200" b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5363" name="Rectangle 100"/>
          <p:cNvSpPr txBox="1">
            <a:spLocks noChangeArrowheads="1"/>
          </p:cNvSpPr>
          <p:nvPr/>
        </p:nvSpPr>
        <p:spPr bwMode="auto">
          <a:xfrm>
            <a:off x="228600" y="228600"/>
            <a:ext cx="8087816" cy="838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b"/>
          <a:lstStyle/>
          <a:p>
            <a:pPr defTabSz="762000"/>
            <a:r>
              <a:rPr lang="sv-SE" sz="2800" dirty="0" smtClean="0">
                <a:solidFill>
                  <a:schemeClr val="bg1"/>
                </a:solidFill>
              </a:rPr>
              <a:t>Fakturering och betalning</a:t>
            </a:r>
            <a:r>
              <a:rPr lang="sv-SE" sz="2800" dirty="0" smtClean="0">
                <a:solidFill>
                  <a:schemeClr val="bg1"/>
                </a:solidFill>
                <a:cs typeface="Arial" charset="0"/>
              </a:rPr>
              <a:t>, aktiviteter</a:t>
            </a:r>
            <a:endParaRPr lang="en-GB" sz="2800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15383" name="Picture 88" descr="C:\Users\Peter\AppData\Local\Microsoft\Windows\Temporary Internet Files\Content.IE5\VXSG3B6J\MP90040208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895327"/>
            <a:ext cx="80803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4" name="Picture 91" descr="C:\Users\Peter\AppData\Local\Microsoft\Windows\Temporary Internet Files\Content.IE5\VXSG3B6J\MC90043482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4365104"/>
            <a:ext cx="842963" cy="84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" name="Rektangel 151"/>
          <p:cNvSpPr>
            <a:spLocks noChangeArrowheads="1"/>
          </p:cNvSpPr>
          <p:nvPr/>
        </p:nvSpPr>
        <p:spPr bwMode="auto">
          <a:xfrm>
            <a:off x="1547664" y="2341329"/>
            <a:ext cx="14401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1400" dirty="0" smtClean="0">
                <a:solidFill>
                  <a:srgbClr val="2F74A6"/>
                </a:solidFill>
                <a:latin typeface="Verdana" pitchFamily="34" charset="0"/>
                <a:cs typeface="Arial" charset="0"/>
              </a:rPr>
              <a:t>Entreprenör</a:t>
            </a:r>
          </a:p>
        </p:txBody>
      </p:sp>
      <p:sp>
        <p:nvSpPr>
          <p:cNvPr id="99" name="Line 93"/>
          <p:cNvSpPr>
            <a:spLocks noChangeShapeType="1"/>
          </p:cNvSpPr>
          <p:nvPr/>
        </p:nvSpPr>
        <p:spPr bwMode="auto">
          <a:xfrm flipH="1">
            <a:off x="3635896" y="2884294"/>
            <a:ext cx="714375" cy="0"/>
          </a:xfrm>
          <a:prstGeom prst="line">
            <a:avLst/>
          </a:prstGeom>
          <a:noFill/>
          <a:ln w="63500">
            <a:solidFill>
              <a:srgbClr val="800000"/>
            </a:solidFill>
            <a:round/>
            <a:headEnd type="triangle" w="sm" len="med"/>
            <a:tailEnd type="triangle" w="sm" len="med"/>
          </a:ln>
        </p:spPr>
        <p:txBody>
          <a:bodyPr/>
          <a:lstStyle/>
          <a:p>
            <a:endParaRPr lang="sv-SE"/>
          </a:p>
        </p:txBody>
      </p:sp>
      <p:sp>
        <p:nvSpPr>
          <p:cNvPr id="101" name="Rektangel 151"/>
          <p:cNvSpPr>
            <a:spLocks noChangeArrowheads="1"/>
          </p:cNvSpPr>
          <p:nvPr/>
        </p:nvSpPr>
        <p:spPr bwMode="auto">
          <a:xfrm>
            <a:off x="5220072" y="2535287"/>
            <a:ext cx="31683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1400" dirty="0" smtClean="0">
                <a:solidFill>
                  <a:srgbClr val="2F74A6"/>
                </a:solidFill>
                <a:latin typeface="Verdana" pitchFamily="34" charset="0"/>
                <a:cs typeface="Arial" charset="0"/>
              </a:rPr>
              <a:t>Leverantör och/eller 3PL</a:t>
            </a:r>
          </a:p>
        </p:txBody>
      </p:sp>
      <p:sp>
        <p:nvSpPr>
          <p:cNvPr id="102" name="Rektangel 151"/>
          <p:cNvSpPr>
            <a:spLocks noChangeArrowheads="1"/>
          </p:cNvSpPr>
          <p:nvPr/>
        </p:nvSpPr>
        <p:spPr bwMode="auto">
          <a:xfrm>
            <a:off x="3563888" y="4293096"/>
            <a:ext cx="14401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1400" dirty="0" smtClean="0">
                <a:solidFill>
                  <a:srgbClr val="2F74A6"/>
                </a:solidFill>
                <a:latin typeface="Verdana" pitchFamily="34" charset="0"/>
                <a:cs typeface="Arial" charset="0"/>
              </a:rPr>
              <a:t>Transportör</a:t>
            </a:r>
          </a:p>
        </p:txBody>
      </p:sp>
      <p:sp>
        <p:nvSpPr>
          <p:cNvPr id="115" name="Rektangel 106"/>
          <p:cNvSpPr>
            <a:spLocks noChangeArrowheads="1"/>
          </p:cNvSpPr>
          <p:nvPr/>
        </p:nvSpPr>
        <p:spPr bwMode="auto">
          <a:xfrm>
            <a:off x="1619672" y="3388350"/>
            <a:ext cx="129614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>
                <a:latin typeface="Verdana" pitchFamily="34" charset="0"/>
                <a:cs typeface="Arial" charset="0"/>
              </a:rPr>
              <a:t> </a:t>
            </a:r>
            <a:r>
              <a:rPr lang="sv-SE" sz="1200" b="0" dirty="0" err="1" smtClean="0">
                <a:latin typeface="Verdana" pitchFamily="34" charset="0"/>
                <a:cs typeface="Arial" charset="0"/>
              </a:rPr>
              <a:t>faktura-hantering</a:t>
            </a:r>
            <a:endParaRPr lang="sv-SE" sz="1200" b="0" dirty="0" smtClean="0">
              <a:latin typeface="Verdana" pitchFamily="34" charset="0"/>
              <a:cs typeface="Arial" charset="0"/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</a:rPr>
              <a:t> </a:t>
            </a:r>
            <a:r>
              <a:rPr lang="sv-SE" sz="1200" b="0" dirty="0" err="1" smtClean="0">
                <a:latin typeface="Verdana" pitchFamily="34" charset="0"/>
              </a:rPr>
              <a:t>avvikelse-hantering</a:t>
            </a:r>
            <a:endParaRPr lang="sv-SE" sz="1200" b="0" dirty="0" smtClean="0">
              <a:latin typeface="Verdana" pitchFamily="34" charset="0"/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</a:rPr>
              <a:t> redovisning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</a:rPr>
              <a:t> uppföljning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  <a:cs typeface="Arial" charset="0"/>
              </a:rPr>
              <a:t> betalning</a:t>
            </a:r>
            <a:endParaRPr lang="sv-SE" sz="1200" b="0" dirty="0">
              <a:latin typeface="Verdana" pitchFamily="34" charset="0"/>
              <a:cs typeface="Arial" charset="0"/>
            </a:endParaRPr>
          </a:p>
        </p:txBody>
      </p:sp>
      <p:sp>
        <p:nvSpPr>
          <p:cNvPr id="116" name="Rektangel 106"/>
          <p:cNvSpPr>
            <a:spLocks noChangeArrowheads="1"/>
          </p:cNvSpPr>
          <p:nvPr/>
        </p:nvSpPr>
        <p:spPr bwMode="auto">
          <a:xfrm>
            <a:off x="5292080" y="3471391"/>
            <a:ext cx="19442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>
                <a:latin typeface="Verdana" pitchFamily="34" charset="0"/>
                <a:cs typeface="Arial" charset="0"/>
              </a:rPr>
              <a:t> </a:t>
            </a:r>
            <a:r>
              <a:rPr lang="sv-SE" sz="1200" b="0" dirty="0" smtClean="0">
                <a:latin typeface="Verdana" pitchFamily="34" charset="0"/>
              </a:rPr>
              <a:t>fakturera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  <a:cs typeface="Arial" charset="0"/>
              </a:rPr>
              <a:t> avvikelsehantering</a:t>
            </a:r>
          </a:p>
        </p:txBody>
      </p:sp>
      <p:sp>
        <p:nvSpPr>
          <p:cNvPr id="117" name="Rektangel 106"/>
          <p:cNvSpPr>
            <a:spLocks noChangeArrowheads="1"/>
          </p:cNvSpPr>
          <p:nvPr/>
        </p:nvSpPr>
        <p:spPr bwMode="auto">
          <a:xfrm>
            <a:off x="3563888" y="5124093"/>
            <a:ext cx="20162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>
                <a:latin typeface="Verdana" pitchFamily="34" charset="0"/>
                <a:cs typeface="Arial" charset="0"/>
              </a:rPr>
              <a:t> </a:t>
            </a:r>
            <a:r>
              <a:rPr lang="sv-SE" sz="1200" b="0" dirty="0" smtClean="0">
                <a:latin typeface="Verdana" pitchFamily="34" charset="0"/>
                <a:cs typeface="Arial" charset="0"/>
              </a:rPr>
              <a:t>fakturera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</a:rPr>
              <a:t> avvikelsehantering</a:t>
            </a:r>
            <a:endParaRPr lang="sv-SE" sz="1200" b="0" dirty="0">
              <a:latin typeface="Verdana" pitchFamily="34" charset="0"/>
              <a:cs typeface="Arial" charset="0"/>
            </a:endParaRPr>
          </a:p>
        </p:txBody>
      </p:sp>
      <p:sp>
        <p:nvSpPr>
          <p:cNvPr id="125" name="Line 93"/>
          <p:cNvSpPr>
            <a:spLocks noChangeShapeType="1"/>
          </p:cNvSpPr>
          <p:nvPr/>
        </p:nvSpPr>
        <p:spPr bwMode="auto">
          <a:xfrm>
            <a:off x="2699792" y="4077072"/>
            <a:ext cx="936104" cy="607422"/>
          </a:xfrm>
          <a:prstGeom prst="line">
            <a:avLst/>
          </a:prstGeom>
          <a:noFill/>
          <a:ln w="63500">
            <a:solidFill>
              <a:srgbClr val="800000"/>
            </a:solidFill>
            <a:prstDash val="dash"/>
            <a:round/>
            <a:headEnd type="triangle" w="sm" len="med"/>
            <a:tailEnd type="triangle" w="sm" len="med"/>
          </a:ln>
        </p:spPr>
        <p:txBody>
          <a:bodyPr/>
          <a:lstStyle/>
          <a:p>
            <a:endParaRPr lang="sv-SE"/>
          </a:p>
        </p:txBody>
      </p:sp>
      <p:sp>
        <p:nvSpPr>
          <p:cNvPr id="54" name="Rektangel 53"/>
          <p:cNvSpPr/>
          <p:nvPr/>
        </p:nvSpPr>
        <p:spPr>
          <a:xfrm>
            <a:off x="611560" y="1340768"/>
            <a:ext cx="6996980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dirty="0" smtClean="0">
                <a:latin typeface="Verdana" pitchFamily="34" charset="0"/>
              </a:rPr>
              <a:t>Förutsättning</a:t>
            </a:r>
            <a:r>
              <a:rPr lang="sv-SE" sz="1400" b="0" dirty="0" smtClean="0">
                <a:latin typeface="Verdana" pitchFamily="34" charset="0"/>
              </a:rPr>
              <a:t>; Ramavtal finns</a:t>
            </a:r>
          </a:p>
          <a:p>
            <a:r>
              <a:rPr lang="sv-SE" sz="1400" dirty="0" smtClean="0">
                <a:latin typeface="Verdana" pitchFamily="34" charset="0"/>
              </a:rPr>
              <a:t>Part hos entreprenör</a:t>
            </a:r>
            <a:r>
              <a:rPr lang="sv-SE" sz="1400" b="0" dirty="0" smtClean="0">
                <a:latin typeface="Verdana" pitchFamily="34" charset="0"/>
              </a:rPr>
              <a:t>; Arbetsledare, platschef, ledande montör (varierar)</a:t>
            </a:r>
          </a:p>
          <a:p>
            <a:r>
              <a:rPr lang="sv-SE" sz="1400" dirty="0" smtClean="0">
                <a:latin typeface="Verdana" pitchFamily="34" charset="0"/>
              </a:rPr>
              <a:t>Part hos leverantör/speditör</a:t>
            </a:r>
            <a:r>
              <a:rPr lang="sv-SE" sz="1400" b="0" dirty="0" smtClean="0">
                <a:latin typeface="Verdana" pitchFamily="34" charset="0"/>
              </a:rPr>
              <a:t>; Leveransbevakare, kundreskontra</a:t>
            </a:r>
            <a:endParaRPr lang="sv-SE" sz="1400" dirty="0"/>
          </a:p>
        </p:txBody>
      </p:sp>
      <p:sp>
        <p:nvSpPr>
          <p:cNvPr id="55" name="Rektangel 54"/>
          <p:cNvSpPr/>
          <p:nvPr/>
        </p:nvSpPr>
        <p:spPr>
          <a:xfrm>
            <a:off x="3131840" y="2956302"/>
            <a:ext cx="1997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b="0" dirty="0" smtClean="0">
                <a:solidFill>
                  <a:srgbClr val="C00000"/>
                </a:solidFill>
                <a:latin typeface="Verdana" pitchFamily="34" charset="0"/>
              </a:rPr>
              <a:t>Meddelandeutväxling</a:t>
            </a:r>
          </a:p>
          <a:p>
            <a:pPr>
              <a:buFont typeface="Arial" charset="0"/>
              <a:buChar char="•"/>
            </a:pPr>
            <a:r>
              <a:rPr lang="sv-SE" sz="1200" b="0" dirty="0" smtClean="0">
                <a:solidFill>
                  <a:srgbClr val="C00000"/>
                </a:solidFill>
                <a:latin typeface="Verdana" pitchFamily="34" charset="0"/>
              </a:rPr>
              <a:t> byggfaktura</a:t>
            </a:r>
          </a:p>
        </p:txBody>
      </p:sp>
      <p:pic>
        <p:nvPicPr>
          <p:cNvPr id="20" name="Picture 5" descr="2049466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6" y="2668270"/>
            <a:ext cx="653033" cy="749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ktangel 20"/>
          <p:cNvSpPr/>
          <p:nvPr/>
        </p:nvSpPr>
        <p:spPr>
          <a:xfrm>
            <a:off x="5148064" y="4293096"/>
            <a:ext cx="1997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b="0" dirty="0" smtClean="0">
                <a:solidFill>
                  <a:srgbClr val="C00000"/>
                </a:solidFill>
                <a:latin typeface="Verdana" pitchFamily="34" charset="0"/>
              </a:rPr>
              <a:t>Meddelandeutväxling</a:t>
            </a:r>
          </a:p>
          <a:p>
            <a:pPr>
              <a:buFont typeface="Arial" charset="0"/>
              <a:buChar char="•"/>
            </a:pPr>
            <a:r>
              <a:rPr lang="sv-SE" sz="1200" b="0" dirty="0" smtClean="0">
                <a:solidFill>
                  <a:srgbClr val="C00000"/>
                </a:solidFill>
                <a:latin typeface="Verdana" pitchFamily="34" charset="0"/>
              </a:rPr>
              <a:t> fraktfaktura</a:t>
            </a:r>
          </a:p>
        </p:txBody>
      </p:sp>
      <p:sp>
        <p:nvSpPr>
          <p:cNvPr id="18" name="Line 93"/>
          <p:cNvSpPr>
            <a:spLocks noChangeShapeType="1"/>
          </p:cNvSpPr>
          <p:nvPr/>
        </p:nvSpPr>
        <p:spPr bwMode="auto">
          <a:xfrm flipV="1">
            <a:off x="4788024" y="4005064"/>
            <a:ext cx="720080" cy="648072"/>
          </a:xfrm>
          <a:prstGeom prst="line">
            <a:avLst/>
          </a:prstGeom>
          <a:noFill/>
          <a:ln w="63500">
            <a:solidFill>
              <a:srgbClr val="800000"/>
            </a:solidFill>
            <a:prstDash val="dash"/>
            <a:round/>
            <a:headEnd type="triangle" w="sm" len="med"/>
            <a:tailEnd type="triangle" w="sm" len="med"/>
          </a:ln>
        </p:spPr>
        <p:txBody>
          <a:bodyPr/>
          <a:lstStyle/>
          <a:p>
            <a:endParaRPr lang="sv-SE"/>
          </a:p>
        </p:txBody>
      </p:sp>
      <p:sp>
        <p:nvSpPr>
          <p:cNvPr id="19" name="Platshållare för bildnumm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F64A7-CB9E-4D9A-A360-3267D160C419}" type="slidenum">
              <a:rPr lang="sv-SE" smtClean="0"/>
              <a:pPr>
                <a:defRPr/>
              </a:pPr>
              <a:t>45</a:t>
            </a:fld>
            <a:endParaRPr lang="sv-SE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99" grpId="0" animBg="1"/>
      <p:bldP spid="101" grpId="0"/>
      <p:bldP spid="102" grpId="0"/>
      <p:bldP spid="115" grpId="0"/>
      <p:bldP spid="116" grpId="0"/>
      <p:bldP spid="117" grpId="0"/>
      <p:bldP spid="125" grpId="0" animBg="1"/>
      <p:bldP spid="1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Delprocess: Fakturering och betalning</a:t>
            </a:r>
          </a:p>
        </p:txBody>
      </p:sp>
      <p:sp>
        <p:nvSpPr>
          <p:cNvPr id="18" name="Rectangle 90"/>
          <p:cNvSpPr/>
          <p:nvPr/>
        </p:nvSpPr>
        <p:spPr bwMode="auto">
          <a:xfrm>
            <a:off x="395288" y="1916137"/>
            <a:ext cx="8389937" cy="1800225"/>
          </a:xfrm>
          <a:prstGeom prst="rect">
            <a:avLst/>
          </a:prstGeom>
          <a:noFill/>
          <a:ln w="127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36000" tIns="36000" rIns="72000"/>
          <a:lstStyle/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Entreprenör</a:t>
            </a: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9" name="Rectangle 90"/>
          <p:cNvSpPr/>
          <p:nvPr/>
        </p:nvSpPr>
        <p:spPr bwMode="auto">
          <a:xfrm>
            <a:off x="395288" y="3789387"/>
            <a:ext cx="8389937" cy="2447925"/>
          </a:xfrm>
          <a:prstGeom prst="rect">
            <a:avLst/>
          </a:prstGeom>
          <a:noFill/>
          <a:ln w="127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36000" tIns="36000" rIns="72000"/>
          <a:lstStyle/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r>
              <a:rPr lang="sv-SE" sz="110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Leverantör</a:t>
            </a: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 eaLnBrk="0" hangingPunct="0">
              <a:lnSpc>
                <a:spcPts val="1100"/>
              </a:lnSpc>
              <a:spcBef>
                <a:spcPts val="0"/>
              </a:spcBef>
              <a:defRPr/>
            </a:pPr>
            <a:endParaRPr lang="sv-SE" sz="110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60421" name="TextBox 73"/>
          <p:cNvSpPr txBox="1">
            <a:spLocks noChangeArrowheads="1"/>
          </p:cNvSpPr>
          <p:nvPr/>
        </p:nvSpPr>
        <p:spPr bwMode="auto">
          <a:xfrm>
            <a:off x="7908552" y="4201120"/>
            <a:ext cx="6238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/>
              <a:t>Uppdrag klart</a:t>
            </a:r>
          </a:p>
        </p:txBody>
      </p:sp>
      <p:sp>
        <p:nvSpPr>
          <p:cNvPr id="60422" name="TextBox 77"/>
          <p:cNvSpPr txBox="1">
            <a:spLocks noChangeArrowheads="1"/>
          </p:cNvSpPr>
          <p:nvPr/>
        </p:nvSpPr>
        <p:spPr bwMode="auto">
          <a:xfrm>
            <a:off x="4094286" y="2708299"/>
            <a:ext cx="404813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/>
              <a:t>Nej</a:t>
            </a:r>
          </a:p>
        </p:txBody>
      </p:sp>
      <p:sp>
        <p:nvSpPr>
          <p:cNvPr id="41" name="Flowchart: Decision 72"/>
          <p:cNvSpPr>
            <a:spLocks noChangeArrowheads="1"/>
          </p:cNvSpPr>
          <p:nvPr/>
        </p:nvSpPr>
        <p:spPr bwMode="auto">
          <a:xfrm>
            <a:off x="4167311" y="2420962"/>
            <a:ext cx="447675" cy="266700"/>
          </a:xfrm>
          <a:prstGeom prst="flowChartDecision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ts val="900"/>
              </a:lnSpc>
              <a:spcBef>
                <a:spcPct val="50000"/>
              </a:spcBef>
              <a:defRPr/>
            </a:pPr>
            <a:endParaRPr lang="sv-SE" sz="800" dirty="0">
              <a:latin typeface="+mn-lt"/>
              <a:cs typeface="+mn-cs"/>
            </a:endParaRPr>
          </a:p>
        </p:txBody>
      </p:sp>
      <p:sp>
        <p:nvSpPr>
          <p:cNvPr id="60424" name="TextBox 73"/>
          <p:cNvSpPr txBox="1">
            <a:spLocks noChangeArrowheads="1"/>
          </p:cNvSpPr>
          <p:nvPr/>
        </p:nvSpPr>
        <p:spPr bwMode="auto">
          <a:xfrm>
            <a:off x="3442531" y="2354039"/>
            <a:ext cx="769429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/>
              <a:t>Godkänns?</a:t>
            </a:r>
          </a:p>
        </p:txBody>
      </p:sp>
      <p:sp>
        <p:nvSpPr>
          <p:cNvPr id="60426" name="TextBox 77"/>
          <p:cNvSpPr txBox="1">
            <a:spLocks noChangeArrowheads="1"/>
          </p:cNvSpPr>
          <p:nvPr/>
        </p:nvSpPr>
        <p:spPr bwMode="auto">
          <a:xfrm>
            <a:off x="4383211" y="2276499"/>
            <a:ext cx="404813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/>
              <a:t>Ja</a:t>
            </a:r>
          </a:p>
        </p:txBody>
      </p:sp>
      <p:grpSp>
        <p:nvGrpSpPr>
          <p:cNvPr id="2" name="Group 38"/>
          <p:cNvGrpSpPr/>
          <p:nvPr/>
        </p:nvGrpSpPr>
        <p:grpSpPr>
          <a:xfrm>
            <a:off x="2352356" y="2573560"/>
            <a:ext cx="779484" cy="639416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46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47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2. Ta emot och granska</a:t>
              </a:r>
            </a:p>
          </p:txBody>
        </p:sp>
      </p:grpSp>
      <p:cxnSp>
        <p:nvCxnSpPr>
          <p:cNvPr id="55" name="Elbow Connector 74"/>
          <p:cNvCxnSpPr>
            <a:stCxn id="47" idx="3"/>
            <a:endCxn id="41" idx="1"/>
          </p:cNvCxnSpPr>
          <p:nvPr/>
        </p:nvCxnSpPr>
        <p:spPr>
          <a:xfrm flipV="1">
            <a:off x="3131818" y="2554312"/>
            <a:ext cx="1035493" cy="37987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74"/>
          <p:cNvCxnSpPr>
            <a:stCxn id="41" idx="0"/>
            <a:endCxn id="72" idx="0"/>
          </p:cNvCxnSpPr>
          <p:nvPr/>
        </p:nvCxnSpPr>
        <p:spPr>
          <a:xfrm rot="16200000" flipH="1">
            <a:off x="5180592" y="1631519"/>
            <a:ext cx="143842" cy="1722729"/>
          </a:xfrm>
          <a:prstGeom prst="bentConnector3">
            <a:avLst>
              <a:gd name="adj1" fmla="val -158924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Line Callout 1 (Accent Bar) 19"/>
          <p:cNvSpPr/>
          <p:nvPr/>
        </p:nvSpPr>
        <p:spPr bwMode="auto">
          <a:xfrm>
            <a:off x="468313" y="4292624"/>
            <a:ext cx="719137" cy="288925"/>
          </a:xfrm>
          <a:prstGeom prst="accentCallout1">
            <a:avLst>
              <a:gd name="adj1" fmla="val 26008"/>
              <a:gd name="adj2" fmla="val 99975"/>
              <a:gd name="adj3" fmla="val 28309"/>
              <a:gd name="adj4" fmla="val 118643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lIns="36000" tIns="0" rIns="36000" bIns="0"/>
          <a:lstStyle/>
          <a:p>
            <a:pPr marL="85725" indent="-85725" eaLnBrk="0" hangingPunct="0">
              <a:lnSpc>
                <a:spcPts val="9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sv-SE" sz="1000" b="0" dirty="0">
                <a:solidFill>
                  <a:schemeClr val="tx1">
                    <a:lumMod val="50000"/>
                  </a:schemeClr>
                </a:solidFill>
                <a:cs typeface="+mn-cs"/>
              </a:rPr>
              <a:t>DP </a:t>
            </a:r>
            <a:r>
              <a:rPr lang="sv-SE" sz="1000" b="0" dirty="0" smtClean="0">
                <a:solidFill>
                  <a:schemeClr val="tx1">
                    <a:lumMod val="50000"/>
                  </a:schemeClr>
                </a:solidFill>
                <a:cs typeface="+mn-cs"/>
              </a:rPr>
              <a:t>Ankomst</a:t>
            </a:r>
            <a:endParaRPr lang="sv-SE" sz="1000" b="0" dirty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 marL="85725" indent="-85725" algn="ctr" eaLnBrk="0" hangingPunct="0">
              <a:lnSpc>
                <a:spcPts val="9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sv-SE" sz="1000" b="0" dirty="0">
              <a:solidFill>
                <a:schemeClr val="tx1">
                  <a:lumMod val="50000"/>
                </a:schemeClr>
              </a:solidFill>
              <a:cs typeface="+mn-cs"/>
            </a:endParaRPr>
          </a:p>
        </p:txBody>
      </p:sp>
      <p:cxnSp>
        <p:nvCxnSpPr>
          <p:cNvPr id="62" name="Elbow Connector 2"/>
          <p:cNvCxnSpPr>
            <a:stCxn id="63" idx="0"/>
            <a:endCxn id="98" idx="1"/>
          </p:cNvCxnSpPr>
          <p:nvPr/>
        </p:nvCxnSpPr>
        <p:spPr>
          <a:xfrm>
            <a:off x="1492250" y="4423593"/>
            <a:ext cx="860106" cy="86893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Isosceles Triangle 42"/>
          <p:cNvSpPr/>
          <p:nvPr/>
        </p:nvSpPr>
        <p:spPr>
          <a:xfrm rot="5400000">
            <a:off x="1244600" y="4306912"/>
            <a:ext cx="261938" cy="233362"/>
          </a:xfrm>
          <a:prstGeom prst="triangl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endParaRPr lang="sv-SE">
              <a:ln>
                <a:solidFill>
                  <a:srgbClr val="FF0000"/>
                </a:solidFill>
              </a:ln>
            </a:endParaRPr>
          </a:p>
        </p:txBody>
      </p:sp>
      <p:grpSp>
        <p:nvGrpSpPr>
          <p:cNvPr id="3" name="Group 38"/>
          <p:cNvGrpSpPr/>
          <p:nvPr/>
        </p:nvGrpSpPr>
        <p:grpSpPr>
          <a:xfrm>
            <a:off x="5724128" y="2564804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72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73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4. Avsluta avrop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grpSp>
        <p:nvGrpSpPr>
          <p:cNvPr id="4" name="Group 38"/>
          <p:cNvGrpSpPr/>
          <p:nvPr/>
        </p:nvGrpSpPr>
        <p:grpSpPr>
          <a:xfrm>
            <a:off x="3995936" y="3068960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77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78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3a. </a:t>
              </a:r>
              <a:r>
                <a:rPr lang="sv-SE" sz="1000" dirty="0" err="1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Rekla</a:t>
              </a: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-mera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83" name="Elbow Connector 74"/>
          <p:cNvCxnSpPr>
            <a:stCxn id="41" idx="2"/>
            <a:endCxn id="77" idx="0"/>
          </p:cNvCxnSpPr>
          <p:nvPr/>
        </p:nvCxnSpPr>
        <p:spPr>
          <a:xfrm rot="5400000">
            <a:off x="4197769" y="2875580"/>
            <a:ext cx="381298" cy="546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2"/>
          <p:cNvCxnSpPr>
            <a:stCxn id="78" idx="3"/>
            <a:endCxn id="73" idx="1"/>
          </p:cNvCxnSpPr>
          <p:nvPr/>
        </p:nvCxnSpPr>
        <p:spPr>
          <a:xfrm flipV="1">
            <a:off x="4775398" y="2844153"/>
            <a:ext cx="948730" cy="5041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38"/>
          <p:cNvGrpSpPr/>
          <p:nvPr/>
        </p:nvGrpSpPr>
        <p:grpSpPr>
          <a:xfrm>
            <a:off x="2352356" y="5013176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97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98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1. Skapa faktura</a:t>
              </a:r>
            </a:p>
          </p:txBody>
        </p:sp>
      </p:grpSp>
      <p:sp>
        <p:nvSpPr>
          <p:cNvPr id="112" name="Isosceles Triangle 165"/>
          <p:cNvSpPr/>
          <p:nvPr/>
        </p:nvSpPr>
        <p:spPr>
          <a:xfrm>
            <a:off x="8002659" y="4017987"/>
            <a:ext cx="260350" cy="234950"/>
          </a:xfrm>
          <a:prstGeom prst="triangl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>
              <a:ln>
                <a:solidFill>
                  <a:srgbClr val="FF0000"/>
                </a:solidFill>
              </a:ln>
            </a:endParaRPr>
          </a:p>
        </p:txBody>
      </p:sp>
      <p:cxnSp>
        <p:nvCxnSpPr>
          <p:cNvPr id="117" name="Elbow Connector 74"/>
          <p:cNvCxnSpPr>
            <a:stCxn id="44" idx="3"/>
            <a:endCxn id="112" idx="0"/>
          </p:cNvCxnSpPr>
          <p:nvPr/>
        </p:nvCxnSpPr>
        <p:spPr>
          <a:xfrm>
            <a:off x="7799734" y="2925017"/>
            <a:ext cx="333100" cy="1092970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Elbow Connector 74"/>
          <p:cNvCxnSpPr>
            <a:stCxn id="78" idx="2"/>
            <a:endCxn id="53" idx="0"/>
          </p:cNvCxnSpPr>
          <p:nvPr/>
        </p:nvCxnSpPr>
        <p:spPr>
          <a:xfrm rot="16200000" flipH="1">
            <a:off x="4110042" y="3839885"/>
            <a:ext cx="593576" cy="4232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Elbow Connector 74"/>
          <p:cNvCxnSpPr>
            <a:stCxn id="97" idx="0"/>
            <a:endCxn id="47" idx="2"/>
          </p:cNvCxnSpPr>
          <p:nvPr/>
        </p:nvCxnSpPr>
        <p:spPr>
          <a:xfrm rot="16200000" flipV="1">
            <a:off x="1841997" y="4113066"/>
            <a:ext cx="1800200" cy="1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Elbow Connector 74"/>
          <p:cNvCxnSpPr>
            <a:stCxn id="54" idx="2"/>
            <a:endCxn id="50" idx="0"/>
          </p:cNvCxnSpPr>
          <p:nvPr/>
        </p:nvCxnSpPr>
        <p:spPr>
          <a:xfrm rot="5400000">
            <a:off x="4143692" y="4873358"/>
            <a:ext cx="504503" cy="6405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38"/>
          <p:cNvGrpSpPr/>
          <p:nvPr/>
        </p:nvGrpSpPr>
        <p:grpSpPr>
          <a:xfrm>
            <a:off x="3995936" y="4157836"/>
            <a:ext cx="864096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53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54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3b. Hantera reklamation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grpSp>
        <p:nvGrpSpPr>
          <p:cNvPr id="40" name="Group 38"/>
          <p:cNvGrpSpPr/>
          <p:nvPr/>
        </p:nvGrpSpPr>
        <p:grpSpPr>
          <a:xfrm>
            <a:off x="7020272" y="2645668"/>
            <a:ext cx="779484" cy="495300"/>
            <a:chOff x="2125649" y="1736726"/>
            <a:chExt cx="677877" cy="357186"/>
          </a:xfrm>
          <a:solidFill>
            <a:srgbClr val="FFFF00"/>
          </a:solidFill>
        </p:grpSpPr>
        <p:sp>
          <p:nvSpPr>
            <p:cNvPr id="42" name="Rectangle 39"/>
            <p:cNvSpPr/>
            <p:nvPr/>
          </p:nvSpPr>
          <p:spPr bwMode="auto">
            <a:xfrm>
              <a:off x="2125663" y="1736726"/>
              <a:ext cx="677863" cy="4571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lnSpc>
                  <a:spcPts val="700"/>
                </a:lnSpc>
                <a:spcBef>
                  <a:spcPts val="0"/>
                </a:spcBef>
                <a:defRPr/>
              </a:pP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44" name="Rectangle 41"/>
            <p:cNvSpPr/>
            <p:nvPr/>
          </p:nvSpPr>
          <p:spPr bwMode="auto">
            <a:xfrm>
              <a:off x="2125649" y="1782445"/>
              <a:ext cx="677858" cy="311467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lIns="36000" tIns="0" rIns="36000" bIns="0" anchor="ctr"/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sv-SE" sz="1000" dirty="0" smtClean="0">
                  <a:solidFill>
                    <a:schemeClr val="tx1">
                      <a:lumMod val="50000"/>
                    </a:schemeClr>
                  </a:solidFill>
                  <a:cs typeface="+mn-cs"/>
                </a:rPr>
                <a:t>5. Betala</a:t>
              </a:r>
              <a:endParaRPr lang="sv-SE" sz="1000" dirty="0">
                <a:solidFill>
                  <a:schemeClr val="tx1">
                    <a:lumMod val="50000"/>
                  </a:schemeClr>
                </a:solidFill>
                <a:cs typeface="+mn-cs"/>
              </a:endParaRPr>
            </a:p>
          </p:txBody>
        </p:sp>
      </p:grpSp>
      <p:cxnSp>
        <p:nvCxnSpPr>
          <p:cNvPr id="43" name="Elbow Connector 74"/>
          <p:cNvCxnSpPr>
            <a:endCxn id="44" idx="1"/>
          </p:cNvCxnSpPr>
          <p:nvPr/>
        </p:nvCxnSpPr>
        <p:spPr>
          <a:xfrm>
            <a:off x="6516216" y="2872258"/>
            <a:ext cx="504056" cy="5275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77"/>
          <p:cNvSpPr txBox="1">
            <a:spLocks noChangeArrowheads="1"/>
          </p:cNvSpPr>
          <p:nvPr/>
        </p:nvSpPr>
        <p:spPr bwMode="auto">
          <a:xfrm>
            <a:off x="4716016" y="5157192"/>
            <a:ext cx="404813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Nej</a:t>
            </a:r>
          </a:p>
        </p:txBody>
      </p:sp>
      <p:sp>
        <p:nvSpPr>
          <p:cNvPr id="50" name="Flowchart: Decision 72"/>
          <p:cNvSpPr>
            <a:spLocks noChangeArrowheads="1"/>
          </p:cNvSpPr>
          <p:nvPr/>
        </p:nvSpPr>
        <p:spPr bwMode="auto">
          <a:xfrm>
            <a:off x="4140076" y="5157639"/>
            <a:ext cx="447675" cy="266700"/>
          </a:xfrm>
          <a:prstGeom prst="flowChartDecision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lnSpc>
                <a:spcPts val="900"/>
              </a:lnSpc>
              <a:spcBef>
                <a:spcPct val="50000"/>
              </a:spcBef>
              <a:defRPr/>
            </a:pPr>
            <a:endParaRPr lang="sv-SE" sz="800" dirty="0">
              <a:latin typeface="+mn-lt"/>
              <a:cs typeface="+mn-cs"/>
            </a:endParaRPr>
          </a:p>
        </p:txBody>
      </p:sp>
      <p:sp>
        <p:nvSpPr>
          <p:cNvPr id="51" name="TextBox 73"/>
          <p:cNvSpPr txBox="1">
            <a:spLocks noChangeArrowheads="1"/>
          </p:cNvSpPr>
          <p:nvPr/>
        </p:nvSpPr>
        <p:spPr bwMode="auto">
          <a:xfrm>
            <a:off x="3796159" y="4910390"/>
            <a:ext cx="6318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v-SE" sz="1000" b="0" dirty="0" err="1" smtClean="0"/>
              <a:t>Ö.k</a:t>
            </a:r>
            <a:r>
              <a:rPr lang="sv-SE" sz="1000" b="0" dirty="0" smtClean="0"/>
              <a:t>. om kredit?</a:t>
            </a:r>
            <a:endParaRPr lang="sv-SE" sz="1000" b="0" dirty="0"/>
          </a:p>
        </p:txBody>
      </p:sp>
      <p:sp>
        <p:nvSpPr>
          <p:cNvPr id="52" name="TextBox 77"/>
          <p:cNvSpPr txBox="1">
            <a:spLocks noChangeArrowheads="1"/>
          </p:cNvSpPr>
          <p:nvPr/>
        </p:nvSpPr>
        <p:spPr bwMode="auto">
          <a:xfrm>
            <a:off x="3923928" y="5350544"/>
            <a:ext cx="404813" cy="1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r>
              <a:rPr lang="sv-SE" sz="1000" b="0" dirty="0"/>
              <a:t>Ja</a:t>
            </a:r>
          </a:p>
        </p:txBody>
      </p:sp>
      <p:cxnSp>
        <p:nvCxnSpPr>
          <p:cNvPr id="59" name="Elbow Connector 2"/>
          <p:cNvCxnSpPr>
            <a:endCxn id="98" idx="3"/>
          </p:cNvCxnSpPr>
          <p:nvPr/>
        </p:nvCxnSpPr>
        <p:spPr>
          <a:xfrm rot="10800000">
            <a:off x="3131818" y="5292526"/>
            <a:ext cx="1008134" cy="868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2"/>
          <p:cNvCxnSpPr>
            <a:stCxn id="50" idx="3"/>
            <a:endCxn id="44" idx="2"/>
          </p:cNvCxnSpPr>
          <p:nvPr/>
        </p:nvCxnSpPr>
        <p:spPr>
          <a:xfrm flipV="1">
            <a:off x="4587751" y="3140968"/>
            <a:ext cx="2822252" cy="2150021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latshållare för bildnummer 47"/>
          <p:cNvSpPr>
            <a:spLocks noGrp="1"/>
          </p:cNvSpPr>
          <p:nvPr>
            <p:ph type="sldNum" sz="quarter" idx="12"/>
          </p:nvPr>
        </p:nvSpPr>
        <p:spPr>
          <a:xfrm>
            <a:off x="7059488" y="6324600"/>
            <a:ext cx="1905000" cy="457200"/>
          </a:xfrm>
        </p:spPr>
        <p:txBody>
          <a:bodyPr/>
          <a:lstStyle/>
          <a:p>
            <a:pPr>
              <a:defRPr/>
            </a:pPr>
            <a:fld id="{A9CF64A7-CB9E-4D9A-A360-3267D160C419}" type="slidenum">
              <a:rPr lang="sv-SE" smtClean="0"/>
              <a:pPr>
                <a:defRPr/>
              </a:pPr>
              <a:t>46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8775" y="442913"/>
            <a:ext cx="7224713" cy="4921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sv-SE" kern="1200" dirty="0" smtClean="0"/>
              <a:t>Beskrivning av delprocess  </a:t>
            </a:r>
            <a:r>
              <a:rPr lang="sv-SE" kern="1200" dirty="0"/>
              <a:t>f</a:t>
            </a:r>
            <a:r>
              <a:rPr lang="sv-SE" kern="1200" dirty="0" smtClean="0"/>
              <a:t>akturering och betalning</a:t>
            </a:r>
          </a:p>
        </p:txBody>
      </p:sp>
      <p:graphicFrame>
        <p:nvGraphicFramePr>
          <p:cNvPr id="5" name="Group 53"/>
          <p:cNvGraphicFramePr>
            <a:graphicFrameLocks noGrp="1"/>
          </p:cNvGraphicFramePr>
          <p:nvPr/>
        </p:nvGraphicFramePr>
        <p:xfrm>
          <a:off x="455613" y="1727200"/>
          <a:ext cx="7935057" cy="2962813"/>
        </p:xfrm>
        <a:graphic>
          <a:graphicData uri="http://schemas.openxmlformats.org/drawingml/2006/table">
            <a:tbl>
              <a:tblPr/>
              <a:tblGrid>
                <a:gridCol w="1334965"/>
                <a:gridCol w="1038958"/>
                <a:gridCol w="1282211"/>
                <a:gridCol w="1756997"/>
                <a:gridCol w="2521926"/>
              </a:tblGrid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Steg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Ansvarig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Input (viktigaste)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Output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Kommentar</a:t>
                      </a:r>
                    </a:p>
                  </a:txBody>
                  <a:tcPr marL="19446" marR="19446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 Skapa faktura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-92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Leverantör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-92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Avslutat uppdrag</a:t>
                      </a:r>
                    </a:p>
                    <a:p>
                      <a:pPr marL="92075" marR="0" lvl="0" indent="-92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Orderkvittens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-92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Skickad faktura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-92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Leverantören av vara eller tjänst skapar en fakturarad per avropsrad. Fakturan innehåller referensnummer och radnummer för att underlätta mottagarens hantering.</a:t>
                      </a:r>
                      <a:endParaRPr kumimoji="0" lang="sv-SE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92075" marR="0" lvl="0" indent="-92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Kan vara debetfaktura och kreditnota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2. Ta emot och granska faktura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Entreprenör</a:t>
                      </a:r>
                      <a:endParaRPr kumimoji="0" lang="sv-SE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Leveransavisering / uppdaterat avrop</a:t>
                      </a: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Avtal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Registrerat underlag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Läses in i byggföretagets system för matchning mot pris, leveransgodkännande och uppdaterat avrop</a:t>
                      </a: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Hantering till stor del automatisk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3a. Reklamera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Entreprenör</a:t>
                      </a:r>
                      <a:endParaRPr kumimoji="0" lang="sv-SE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Ej godkänd faktura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Reklamerad faktura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Reklamation skickas till leverantör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Uppdateras i system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3b. Hantera reklamation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Leverantör</a:t>
                      </a: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Entreprenör</a:t>
                      </a:r>
                      <a:endParaRPr kumimoji="0" lang="sv-SE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Reklamation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Överenskommelse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Överenskommelse om åtgärd</a:t>
                      </a:r>
                    </a:p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Kreditnota om så överenskommits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4. Avsluta avrop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Entreprenör</a:t>
                      </a:r>
                      <a:endParaRPr kumimoji="0" lang="sv-SE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Godkänd faktura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Avslutat ärende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Om underlaget är godkänt uppdateras systemet att avropet är klart för betalning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5. Betala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Entreprenör</a:t>
                      </a:r>
                      <a:endParaRPr kumimoji="0" lang="sv-SE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Godkänd faktura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Betalning gjord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sv-S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Utanordning, betalning och arkivering</a:t>
                      </a:r>
                    </a:p>
                  </a:txBody>
                  <a:tcPr marL="15184" marR="15184" marT="16449" marB="164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EF959-0213-4905-AFF9-D0BC00AA9C48}" type="slidenum">
              <a:rPr lang="sv-SE" smtClean="0"/>
              <a:pPr>
                <a:defRPr/>
              </a:pPr>
              <a:t>47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Platshållare för bildnummer 5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/>
            <a:fld id="{227D2D7C-5BE8-460E-AFC8-ED7169FD2BF8}" type="slidenum">
              <a:rPr lang="en-US" sz="1200" b="0">
                <a:solidFill>
                  <a:schemeClr val="bg1"/>
                </a:solidFill>
              </a:rPr>
              <a:pPr algn="r"/>
              <a:t>48</a:t>
            </a:fld>
            <a:endParaRPr lang="en-US" sz="1200" b="0">
              <a:solidFill>
                <a:schemeClr val="bg1"/>
              </a:solidFill>
            </a:endParaRPr>
          </a:p>
        </p:txBody>
      </p:sp>
      <p:sp>
        <p:nvSpPr>
          <p:cNvPr id="64514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v-SE" dirty="0" smtClean="0"/>
              <a:t>Informationsflöde enligt BEAst </a:t>
            </a:r>
            <a:r>
              <a:rPr lang="sv-SE" dirty="0" err="1" smtClean="0"/>
              <a:t>Supply</a:t>
            </a:r>
            <a:r>
              <a:rPr lang="sv-SE" dirty="0" smtClean="0"/>
              <a:t> Material i basprocessen för att överföra grunddata</a:t>
            </a:r>
            <a:endParaRPr lang="sv-SE" sz="1800" i="1" dirty="0" smtClean="0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F64A7-CB9E-4D9A-A360-3267D160C419}" type="slidenum">
              <a:rPr lang="sv-SE" smtClean="0"/>
              <a:pPr>
                <a:defRPr/>
              </a:pPr>
              <a:t>48</a:t>
            </a:fld>
            <a:endParaRPr lang="sv-SE"/>
          </a:p>
        </p:txBody>
      </p:sp>
      <p:grpSp>
        <p:nvGrpSpPr>
          <p:cNvPr id="2" name="Grupp 1"/>
          <p:cNvGrpSpPr/>
          <p:nvPr/>
        </p:nvGrpSpPr>
        <p:grpSpPr>
          <a:xfrm>
            <a:off x="1763167" y="2285094"/>
            <a:ext cx="5401121" cy="1503946"/>
            <a:chOff x="1763167" y="2285094"/>
            <a:chExt cx="5401121" cy="1503946"/>
          </a:xfrm>
        </p:grpSpPr>
        <p:grpSp>
          <p:nvGrpSpPr>
            <p:cNvPr id="3" name="Grupp 32"/>
            <p:cNvGrpSpPr>
              <a:grpSpLocks/>
            </p:cNvGrpSpPr>
            <p:nvPr/>
          </p:nvGrpSpPr>
          <p:grpSpPr bwMode="auto">
            <a:xfrm>
              <a:off x="6227663" y="2351017"/>
              <a:ext cx="936625" cy="1438023"/>
              <a:chOff x="7236296" y="2420938"/>
              <a:chExt cx="936104" cy="3961554"/>
            </a:xfrm>
          </p:grpSpPr>
          <p:sp>
            <p:nvSpPr>
              <p:cNvPr id="64558" name="AutoShape 52"/>
              <p:cNvSpPr>
                <a:spLocks noChangeArrowheads="1"/>
              </p:cNvSpPr>
              <p:nvPr/>
            </p:nvSpPr>
            <p:spPr bwMode="auto">
              <a:xfrm>
                <a:off x="7236296" y="2420938"/>
                <a:ext cx="936104" cy="3961554"/>
              </a:xfrm>
              <a:prstGeom prst="roundRect">
                <a:avLst>
                  <a:gd name="adj" fmla="val 16667"/>
                </a:avLst>
              </a:prstGeom>
              <a:solidFill>
                <a:srgbClr val="F6BF69"/>
              </a:solidFill>
              <a:ln w="12700">
                <a:noFill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55000"/>
                  </a:lnSpc>
                  <a:spcBef>
                    <a:spcPct val="50000"/>
                  </a:spcBef>
                </a:pPr>
                <a:endParaRPr lang="sv-SE"/>
              </a:p>
            </p:txBody>
          </p:sp>
          <p:sp>
            <p:nvSpPr>
              <p:cNvPr id="64559" name="Rectangle 13"/>
              <p:cNvSpPr>
                <a:spLocks noChangeArrowheads="1"/>
              </p:cNvSpPr>
              <p:nvPr/>
            </p:nvSpPr>
            <p:spPr bwMode="auto">
              <a:xfrm>
                <a:off x="7236296" y="3564016"/>
                <a:ext cx="936104" cy="7256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36" tIns="45719" rIns="91436" bIns="45719">
                <a:spAutoFit/>
              </a:bodyPr>
              <a:lstStyle/>
              <a:p>
                <a:pPr algn="ctr" eaLnBrk="0" hangingPunct="0"/>
                <a:r>
                  <a:rPr lang="en-US" sz="1800" dirty="0" smtClean="0">
                    <a:solidFill>
                      <a:schemeClr val="bg1"/>
                    </a:solidFill>
                  </a:rPr>
                  <a:t>Entre-</a:t>
                </a:r>
                <a:r>
                  <a:rPr lang="en-US" sz="1800" dirty="0" err="1" smtClean="0">
                    <a:solidFill>
                      <a:schemeClr val="bg1"/>
                    </a:solidFill>
                  </a:rPr>
                  <a:t>prenör</a:t>
                </a:r>
                <a:endParaRPr lang="sv-SE" sz="1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" name="Grupp 36"/>
            <p:cNvGrpSpPr>
              <a:grpSpLocks/>
            </p:cNvGrpSpPr>
            <p:nvPr/>
          </p:nvGrpSpPr>
          <p:grpSpPr bwMode="auto">
            <a:xfrm>
              <a:off x="1763167" y="2285094"/>
              <a:ext cx="936625" cy="1438023"/>
              <a:chOff x="467544" y="2348930"/>
              <a:chExt cx="936104" cy="3141662"/>
            </a:xfrm>
          </p:grpSpPr>
          <p:sp>
            <p:nvSpPr>
              <p:cNvPr id="34" name="AutoShape 51"/>
              <p:cNvSpPr>
                <a:spLocks noChangeArrowheads="1"/>
              </p:cNvSpPr>
              <p:nvPr/>
            </p:nvSpPr>
            <p:spPr bwMode="auto">
              <a:xfrm>
                <a:off x="467544" y="2348930"/>
                <a:ext cx="936104" cy="3141662"/>
              </a:xfrm>
              <a:prstGeom prst="roundRect">
                <a:avLst>
                  <a:gd name="adj" fmla="val 16667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55000"/>
                  </a:lnSpc>
                  <a:spcBef>
                    <a:spcPct val="50000"/>
                  </a:spcBef>
                  <a:defRPr/>
                </a:pPr>
                <a:endParaRPr lang="sv-SE"/>
              </a:p>
            </p:txBody>
          </p:sp>
          <p:sp>
            <p:nvSpPr>
              <p:cNvPr id="64557" name="Rectangle 12"/>
              <p:cNvSpPr>
                <a:spLocks noChangeArrowheads="1"/>
              </p:cNvSpPr>
              <p:nvPr/>
            </p:nvSpPr>
            <p:spPr bwMode="auto">
              <a:xfrm>
                <a:off x="467544" y="3100433"/>
                <a:ext cx="864096" cy="683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36" tIns="45719" rIns="91436" bIns="45719">
                <a:spAutoFit/>
              </a:bodyPr>
              <a:lstStyle/>
              <a:p>
                <a:pPr algn="ctr" eaLnBrk="0" hangingPunct="0"/>
                <a:r>
                  <a:rPr lang="en-US" sz="1800" dirty="0" err="1">
                    <a:solidFill>
                      <a:schemeClr val="bg1"/>
                    </a:solidFill>
                  </a:rPr>
                  <a:t>Leve</a:t>
                </a:r>
                <a:r>
                  <a:rPr lang="en-US" sz="1800" dirty="0">
                    <a:solidFill>
                      <a:schemeClr val="bg1"/>
                    </a:solidFill>
                  </a:rPr>
                  <a:t>-</a:t>
                </a:r>
              </a:p>
              <a:p>
                <a:pPr algn="ctr" eaLnBrk="0" hangingPunct="0"/>
                <a:r>
                  <a:rPr lang="en-US" sz="1800" dirty="0">
                    <a:solidFill>
                      <a:schemeClr val="bg1"/>
                    </a:solidFill>
                  </a:rPr>
                  <a:t>ran-</a:t>
                </a:r>
              </a:p>
              <a:p>
                <a:pPr algn="ctr" eaLnBrk="0" hangingPunct="0"/>
                <a:r>
                  <a:rPr lang="en-US" sz="1800" dirty="0" err="1" smtClean="0">
                    <a:solidFill>
                      <a:schemeClr val="bg1"/>
                    </a:solidFill>
                  </a:rPr>
                  <a:t>tör</a:t>
                </a:r>
                <a:endParaRPr lang="en-US" sz="18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7" name="Rectangle 25"/>
            <p:cNvSpPr>
              <a:spLocks noChangeArrowheads="1"/>
            </p:cNvSpPr>
            <p:nvPr/>
          </p:nvSpPr>
          <p:spPr bwMode="auto">
            <a:xfrm>
              <a:off x="3915115" y="2774561"/>
              <a:ext cx="875987" cy="412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64" tIns="44074" rIns="90064" bIns="44074">
              <a:spAutoFit/>
            </a:bodyPr>
            <a:lstStyle/>
            <a:p>
              <a:pPr algn="ctr" defTabSz="895350">
                <a:lnSpc>
                  <a:spcPct val="150000"/>
                </a:lnSpc>
              </a:pPr>
              <a:r>
                <a:rPr lang="sv-SE" b="0" i="1" dirty="0" smtClean="0">
                  <a:solidFill>
                    <a:schemeClr val="tx2"/>
                  </a:solidFill>
                </a:rPr>
                <a:t>Katalog</a:t>
              </a:r>
              <a:endParaRPr lang="sv-SE" b="0" i="1" dirty="0">
                <a:solidFill>
                  <a:schemeClr val="tx2"/>
                </a:solidFill>
              </a:endParaRPr>
            </a:p>
          </p:txBody>
        </p:sp>
        <p:cxnSp>
          <p:nvCxnSpPr>
            <p:cNvPr id="38" name="Rak pil 37"/>
            <p:cNvCxnSpPr/>
            <p:nvPr/>
          </p:nvCxnSpPr>
          <p:spPr>
            <a:xfrm>
              <a:off x="2699792" y="3187248"/>
              <a:ext cx="352839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ktangel 51"/>
            <p:cNvSpPr>
              <a:spLocks noChangeArrowheads="1"/>
            </p:cNvSpPr>
            <p:nvPr/>
          </p:nvSpPr>
          <p:spPr bwMode="auto">
            <a:xfrm>
              <a:off x="3638975" y="2514382"/>
              <a:ext cx="118654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v-SE" b="0" i="1" dirty="0" smtClean="0"/>
                <a:t>Projektlista</a:t>
              </a:r>
              <a:endParaRPr lang="sv-SE" b="0" i="1" dirty="0"/>
            </a:p>
          </p:txBody>
        </p:sp>
        <p:cxnSp>
          <p:nvCxnSpPr>
            <p:cNvPr id="25" name="Rak pil 24"/>
            <p:cNvCxnSpPr/>
            <p:nvPr/>
          </p:nvCxnSpPr>
          <p:spPr>
            <a:xfrm>
              <a:off x="2699792" y="2852936"/>
              <a:ext cx="352839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triangle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3887340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Platshållare för bildnummer 5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/>
            <a:fld id="{227D2D7C-5BE8-460E-AFC8-ED7169FD2BF8}" type="slidenum">
              <a:rPr lang="en-US" sz="1200" b="0">
                <a:solidFill>
                  <a:schemeClr val="bg1"/>
                </a:solidFill>
              </a:rPr>
              <a:pPr algn="r"/>
              <a:t>49</a:t>
            </a:fld>
            <a:endParaRPr lang="en-US" sz="1200" b="0">
              <a:solidFill>
                <a:schemeClr val="bg1"/>
              </a:solidFill>
            </a:endParaRPr>
          </a:p>
        </p:txBody>
      </p:sp>
      <p:sp>
        <p:nvSpPr>
          <p:cNvPr id="64514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v-SE" dirty="0" smtClean="0"/>
              <a:t>Informationsflöde </a:t>
            </a:r>
            <a:r>
              <a:rPr lang="sv-SE" dirty="0"/>
              <a:t>enligt BEAst </a:t>
            </a:r>
            <a:r>
              <a:rPr lang="sv-SE" dirty="0" err="1"/>
              <a:t>Supply</a:t>
            </a:r>
            <a:r>
              <a:rPr lang="sv-SE" dirty="0"/>
              <a:t> Material i </a:t>
            </a:r>
            <a:r>
              <a:rPr lang="sv-SE" dirty="0" smtClean="0"/>
              <a:t>projekteringsprocessen</a:t>
            </a:r>
            <a:endParaRPr lang="sv-SE" sz="1800" i="1" dirty="0" smtClean="0"/>
          </a:p>
        </p:txBody>
      </p:sp>
      <p:sp>
        <p:nvSpPr>
          <p:cNvPr id="37" name="Platshållare för bildnumm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F64A7-CB9E-4D9A-A360-3267D160C419}" type="slidenum">
              <a:rPr lang="sv-SE" smtClean="0"/>
              <a:pPr>
                <a:defRPr/>
              </a:pPr>
              <a:t>49</a:t>
            </a:fld>
            <a:endParaRPr lang="sv-SE"/>
          </a:p>
        </p:txBody>
      </p:sp>
      <p:grpSp>
        <p:nvGrpSpPr>
          <p:cNvPr id="5" name="Grupp 4"/>
          <p:cNvGrpSpPr/>
          <p:nvPr/>
        </p:nvGrpSpPr>
        <p:grpSpPr>
          <a:xfrm>
            <a:off x="1104849" y="2319537"/>
            <a:ext cx="6707511" cy="1791436"/>
            <a:chOff x="1104849" y="2319537"/>
            <a:chExt cx="6707511" cy="1791436"/>
          </a:xfrm>
        </p:grpSpPr>
        <p:grpSp>
          <p:nvGrpSpPr>
            <p:cNvPr id="35" name="Grupp 35"/>
            <p:cNvGrpSpPr>
              <a:grpSpLocks/>
            </p:cNvGrpSpPr>
            <p:nvPr/>
          </p:nvGrpSpPr>
          <p:grpSpPr bwMode="auto">
            <a:xfrm>
              <a:off x="3994646" y="2564905"/>
              <a:ext cx="936873" cy="1546068"/>
              <a:chOff x="4067944" y="2348930"/>
              <a:chExt cx="936352" cy="3141662"/>
            </a:xfrm>
          </p:grpSpPr>
          <p:sp>
            <p:nvSpPr>
              <p:cNvPr id="36" name="AutoShape 51"/>
              <p:cNvSpPr>
                <a:spLocks noChangeArrowheads="1"/>
              </p:cNvSpPr>
              <p:nvPr/>
            </p:nvSpPr>
            <p:spPr bwMode="auto">
              <a:xfrm>
                <a:off x="4067944" y="2348930"/>
                <a:ext cx="936104" cy="3141662"/>
              </a:xfrm>
              <a:prstGeom prst="roundRect">
                <a:avLst>
                  <a:gd name="adj" fmla="val 16667"/>
                </a:avLst>
              </a:prstGeom>
              <a:solidFill>
                <a:srgbClr val="99CC66"/>
              </a:solidFill>
              <a:ln w="12700">
                <a:noFill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55000"/>
                  </a:lnSpc>
                  <a:spcBef>
                    <a:spcPct val="50000"/>
                  </a:spcBef>
                </a:pPr>
                <a:endParaRPr lang="sv-SE"/>
              </a:p>
            </p:txBody>
          </p:sp>
          <p:sp>
            <p:nvSpPr>
              <p:cNvPr id="40" name="Rectangle 12"/>
              <p:cNvSpPr>
                <a:spLocks noChangeArrowheads="1"/>
              </p:cNvSpPr>
              <p:nvPr/>
            </p:nvSpPr>
            <p:spPr bwMode="auto">
              <a:xfrm>
                <a:off x="4067944" y="2780927"/>
                <a:ext cx="936352" cy="7825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36" tIns="45719" rIns="91436" bIns="45719"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</a:pPr>
                <a:r>
                  <a:rPr lang="sv-SE" sz="1800" dirty="0" err="1" smtClean="0">
                    <a:solidFill>
                      <a:schemeClr val="bg1"/>
                    </a:solidFill>
                  </a:rPr>
                  <a:t>Proj-ektör</a:t>
                </a:r>
                <a:endParaRPr lang="sv-SE" sz="1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1" name="Grupp 32"/>
            <p:cNvGrpSpPr>
              <a:grpSpLocks/>
            </p:cNvGrpSpPr>
            <p:nvPr/>
          </p:nvGrpSpPr>
          <p:grpSpPr bwMode="auto">
            <a:xfrm>
              <a:off x="6875735" y="2319537"/>
              <a:ext cx="936625" cy="1613519"/>
              <a:chOff x="7236296" y="2420938"/>
              <a:chExt cx="936104" cy="3961554"/>
            </a:xfrm>
          </p:grpSpPr>
          <p:sp>
            <p:nvSpPr>
              <p:cNvPr id="43" name="AutoShape 52"/>
              <p:cNvSpPr>
                <a:spLocks noChangeArrowheads="1"/>
              </p:cNvSpPr>
              <p:nvPr/>
            </p:nvSpPr>
            <p:spPr bwMode="auto">
              <a:xfrm>
                <a:off x="7236296" y="2420938"/>
                <a:ext cx="936104" cy="3961554"/>
              </a:xfrm>
              <a:prstGeom prst="roundRect">
                <a:avLst>
                  <a:gd name="adj" fmla="val 16667"/>
                </a:avLst>
              </a:prstGeom>
              <a:solidFill>
                <a:srgbClr val="F6BF69"/>
              </a:solidFill>
              <a:ln w="12700">
                <a:noFill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55000"/>
                  </a:lnSpc>
                  <a:spcBef>
                    <a:spcPct val="50000"/>
                  </a:spcBef>
                </a:pPr>
                <a:endParaRPr lang="sv-SE"/>
              </a:p>
            </p:txBody>
          </p:sp>
          <p:sp>
            <p:nvSpPr>
              <p:cNvPr id="45" name="Rectangle 13"/>
              <p:cNvSpPr>
                <a:spLocks noChangeArrowheads="1"/>
              </p:cNvSpPr>
              <p:nvPr/>
            </p:nvSpPr>
            <p:spPr bwMode="auto">
              <a:xfrm>
                <a:off x="7236296" y="2998665"/>
                <a:ext cx="936104" cy="7730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36" tIns="45719" rIns="91436" bIns="45719"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</a:pPr>
                <a:r>
                  <a:rPr lang="en-US" sz="1800" dirty="0" smtClean="0">
                    <a:solidFill>
                      <a:schemeClr val="bg1"/>
                    </a:solidFill>
                  </a:rPr>
                  <a:t>Entre-</a:t>
                </a:r>
                <a:r>
                  <a:rPr lang="en-US" sz="1800" dirty="0" err="1" smtClean="0">
                    <a:solidFill>
                      <a:schemeClr val="bg1"/>
                    </a:solidFill>
                  </a:rPr>
                  <a:t>prenör</a:t>
                </a:r>
                <a:endParaRPr lang="sv-SE" sz="1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9" name="Grupp 36"/>
            <p:cNvGrpSpPr>
              <a:grpSpLocks/>
            </p:cNvGrpSpPr>
            <p:nvPr/>
          </p:nvGrpSpPr>
          <p:grpSpPr bwMode="auto">
            <a:xfrm>
              <a:off x="1104849" y="2319538"/>
              <a:ext cx="936625" cy="1613518"/>
              <a:chOff x="467544" y="2348930"/>
              <a:chExt cx="936104" cy="3141662"/>
            </a:xfrm>
          </p:grpSpPr>
          <p:sp>
            <p:nvSpPr>
              <p:cNvPr id="50" name="AutoShape 51"/>
              <p:cNvSpPr>
                <a:spLocks noChangeArrowheads="1"/>
              </p:cNvSpPr>
              <p:nvPr/>
            </p:nvSpPr>
            <p:spPr bwMode="auto">
              <a:xfrm>
                <a:off x="467544" y="2348930"/>
                <a:ext cx="936104" cy="3141662"/>
              </a:xfrm>
              <a:prstGeom prst="roundRect">
                <a:avLst>
                  <a:gd name="adj" fmla="val 16667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55000"/>
                  </a:lnSpc>
                  <a:spcBef>
                    <a:spcPct val="50000"/>
                  </a:spcBef>
                  <a:defRPr/>
                </a:pPr>
                <a:endParaRPr lang="sv-SE"/>
              </a:p>
            </p:txBody>
          </p:sp>
          <p:sp>
            <p:nvSpPr>
              <p:cNvPr id="51" name="Rectangle 12"/>
              <p:cNvSpPr>
                <a:spLocks noChangeArrowheads="1"/>
              </p:cNvSpPr>
              <p:nvPr/>
            </p:nvSpPr>
            <p:spPr bwMode="auto">
              <a:xfrm>
                <a:off x="467544" y="2736106"/>
                <a:ext cx="864096" cy="6130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36" tIns="45719" rIns="91436" bIns="45719"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</a:pPr>
                <a:r>
                  <a:rPr lang="en-US" sz="1800" dirty="0" smtClean="0">
                    <a:solidFill>
                      <a:schemeClr val="bg1"/>
                    </a:solidFill>
                  </a:rPr>
                  <a:t>Leve-</a:t>
                </a:r>
                <a:r>
                  <a:rPr lang="en-US" sz="1800" dirty="0" err="1" smtClean="0">
                    <a:solidFill>
                      <a:schemeClr val="bg1"/>
                    </a:solidFill>
                  </a:rPr>
                  <a:t>rantör</a:t>
                </a:r>
                <a:endParaRPr lang="en-US" sz="18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54" name="Rak pil 53"/>
            <p:cNvCxnSpPr/>
            <p:nvPr/>
          </p:nvCxnSpPr>
          <p:spPr>
            <a:xfrm>
              <a:off x="2052439" y="3079610"/>
              <a:ext cx="187096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18"/>
            <p:cNvSpPr>
              <a:spLocks noChangeArrowheads="1"/>
            </p:cNvSpPr>
            <p:nvPr/>
          </p:nvSpPr>
          <p:spPr bwMode="auto">
            <a:xfrm>
              <a:off x="2521444" y="2719570"/>
              <a:ext cx="875987" cy="412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64" tIns="44074" rIns="90064" bIns="44074">
              <a:spAutoFit/>
            </a:bodyPr>
            <a:lstStyle/>
            <a:p>
              <a:pPr algn="ctr" defTabSz="895350">
                <a:lnSpc>
                  <a:spcPct val="150000"/>
                </a:lnSpc>
              </a:pPr>
              <a:r>
                <a:rPr lang="sv-SE" b="0" i="1" dirty="0" smtClean="0">
                  <a:solidFill>
                    <a:schemeClr val="tx2"/>
                  </a:solidFill>
                </a:rPr>
                <a:t>Katalog</a:t>
              </a:r>
              <a:endParaRPr lang="sv-SE" b="0" i="1" dirty="0">
                <a:solidFill>
                  <a:schemeClr val="tx2"/>
                </a:solidFill>
              </a:endParaRPr>
            </a:p>
          </p:txBody>
        </p:sp>
        <p:cxnSp>
          <p:nvCxnSpPr>
            <p:cNvPr id="62" name="Rak pil 61"/>
            <p:cNvCxnSpPr/>
            <p:nvPr/>
          </p:nvCxnSpPr>
          <p:spPr>
            <a:xfrm>
              <a:off x="2051720" y="3428306"/>
              <a:ext cx="1944216" cy="694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ktangel 57"/>
            <p:cNvSpPr>
              <a:spLocks noChangeArrowheads="1"/>
            </p:cNvSpPr>
            <p:nvPr/>
          </p:nvSpPr>
          <p:spPr bwMode="auto">
            <a:xfrm>
              <a:off x="1979712" y="3140968"/>
              <a:ext cx="183166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sv-SE" b="0" i="1" dirty="0" smtClean="0">
                  <a:solidFill>
                    <a:schemeClr val="tx2"/>
                  </a:solidFill>
                </a:rPr>
                <a:t>BIM-modell</a:t>
              </a:r>
              <a:endParaRPr lang="sv-SE" b="0" i="1" dirty="0">
                <a:solidFill>
                  <a:schemeClr val="tx2"/>
                </a:solidFill>
              </a:endParaRPr>
            </a:p>
          </p:txBody>
        </p:sp>
        <p:cxnSp>
          <p:nvCxnSpPr>
            <p:cNvPr id="44" name="Rak pil 43"/>
            <p:cNvCxnSpPr/>
            <p:nvPr/>
          </p:nvCxnSpPr>
          <p:spPr>
            <a:xfrm>
              <a:off x="4933280" y="3085089"/>
              <a:ext cx="187096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18"/>
            <p:cNvSpPr>
              <a:spLocks noChangeArrowheads="1"/>
            </p:cNvSpPr>
            <p:nvPr/>
          </p:nvSpPr>
          <p:spPr bwMode="auto">
            <a:xfrm>
              <a:off x="4813273" y="2725049"/>
              <a:ext cx="2015722" cy="412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64" tIns="44074" rIns="90064" bIns="44074">
              <a:spAutoFit/>
            </a:bodyPr>
            <a:lstStyle/>
            <a:p>
              <a:pPr algn="ctr" defTabSz="895350">
                <a:lnSpc>
                  <a:spcPct val="150000"/>
                </a:lnSpc>
              </a:pPr>
              <a:r>
                <a:rPr lang="sv-SE" b="0" i="1" dirty="0" smtClean="0">
                  <a:solidFill>
                    <a:schemeClr val="tx2"/>
                  </a:solidFill>
                </a:rPr>
                <a:t>Produktspecifikation</a:t>
              </a:r>
              <a:endParaRPr lang="sv-SE" b="0" i="1" dirty="0">
                <a:solidFill>
                  <a:schemeClr val="tx2"/>
                </a:solidFill>
              </a:endParaRPr>
            </a:p>
          </p:txBody>
        </p:sp>
        <p:cxnSp>
          <p:nvCxnSpPr>
            <p:cNvPr id="47" name="Rak pil 46"/>
            <p:cNvCxnSpPr/>
            <p:nvPr/>
          </p:nvCxnSpPr>
          <p:spPr>
            <a:xfrm>
              <a:off x="4913413" y="3433785"/>
              <a:ext cx="1944216" cy="694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ktangel 57"/>
            <p:cNvSpPr>
              <a:spLocks noChangeArrowheads="1"/>
            </p:cNvSpPr>
            <p:nvPr/>
          </p:nvSpPr>
          <p:spPr bwMode="auto">
            <a:xfrm>
              <a:off x="4841405" y="3146447"/>
              <a:ext cx="183166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sv-SE" b="0" i="1" dirty="0" smtClean="0">
                  <a:solidFill>
                    <a:schemeClr val="tx2"/>
                  </a:solidFill>
                </a:rPr>
                <a:t>BIM-modell</a:t>
              </a:r>
              <a:endParaRPr lang="sv-SE" b="0" i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797181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Box 126"/>
          <p:cNvSpPr txBox="1">
            <a:spLocks noChangeArrowheads="1"/>
          </p:cNvSpPr>
          <p:nvPr/>
        </p:nvSpPr>
        <p:spPr bwMode="auto">
          <a:xfrm>
            <a:off x="144784" y="188913"/>
            <a:ext cx="86756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sv-SE" sz="2800" dirty="0">
                <a:solidFill>
                  <a:schemeClr val="bg1"/>
                </a:solidFill>
              </a:rPr>
              <a:t>Parter och juridiska </a:t>
            </a:r>
            <a:r>
              <a:rPr lang="sv-SE" sz="2800" dirty="0" smtClean="0">
                <a:solidFill>
                  <a:schemeClr val="bg1"/>
                </a:solidFill>
              </a:rPr>
              <a:t>gränssnitt, typfall </a:t>
            </a:r>
            <a:r>
              <a:rPr lang="sv-SE" sz="2800" dirty="0">
                <a:solidFill>
                  <a:schemeClr val="bg1"/>
                </a:solidFill>
              </a:rPr>
              <a:t>1 och </a:t>
            </a:r>
            <a:r>
              <a:rPr lang="sv-SE" sz="2800" dirty="0" smtClean="0">
                <a:solidFill>
                  <a:schemeClr val="bg1"/>
                </a:solidFill>
              </a:rPr>
              <a:t>2. Både kund och leverantör kan ha avtal om frakt</a:t>
            </a:r>
            <a:endParaRPr lang="sv-SE" sz="2800" dirty="0">
              <a:solidFill>
                <a:schemeClr val="bg1"/>
              </a:solidFill>
            </a:endParaRPr>
          </a:p>
        </p:txBody>
      </p:sp>
      <p:sp>
        <p:nvSpPr>
          <p:cNvPr id="5" name="Rektangel med rundade hörn 4"/>
          <p:cNvSpPr/>
          <p:nvPr/>
        </p:nvSpPr>
        <p:spPr>
          <a:xfrm>
            <a:off x="1043608" y="2492701"/>
            <a:ext cx="701675" cy="30543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L</a:t>
            </a:r>
            <a:endParaRPr lang="sv-SE" sz="1400" dirty="0">
              <a:solidFill>
                <a:srgbClr val="FFFFFF"/>
              </a:solidFill>
              <a:cs typeface="Arial" charset="0"/>
            </a:endParaRP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>
                <a:solidFill>
                  <a:srgbClr val="FFFFFF"/>
                </a:solidFill>
                <a:cs typeface="Arial" charset="0"/>
              </a:rPr>
              <a:t>E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>
                <a:solidFill>
                  <a:srgbClr val="FFFFFF"/>
                </a:solidFill>
                <a:cs typeface="Arial" charset="0"/>
              </a:rPr>
              <a:t>V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>
                <a:solidFill>
                  <a:srgbClr val="FFFFFF"/>
                </a:solidFill>
                <a:cs typeface="Arial" charset="0"/>
              </a:rPr>
              <a:t>E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>
                <a:solidFill>
                  <a:srgbClr val="FFFFFF"/>
                </a:solidFill>
                <a:cs typeface="Arial" charset="0"/>
              </a:rPr>
              <a:t>R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>
                <a:solidFill>
                  <a:srgbClr val="FFFFFF"/>
                </a:solidFill>
                <a:cs typeface="Arial" charset="0"/>
              </a:rPr>
              <a:t>A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>
                <a:solidFill>
                  <a:srgbClr val="FFFFFF"/>
                </a:solidFill>
                <a:cs typeface="Arial" charset="0"/>
              </a:rPr>
              <a:t>N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>
                <a:solidFill>
                  <a:srgbClr val="FFFFFF"/>
                </a:solidFill>
                <a:cs typeface="Arial" charset="0"/>
              </a:rPr>
              <a:t>T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>
                <a:solidFill>
                  <a:srgbClr val="FFFFFF"/>
                </a:solidFill>
                <a:cs typeface="Arial" charset="0"/>
              </a:rPr>
              <a:t>Ö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>
                <a:solidFill>
                  <a:srgbClr val="FFFFFF"/>
                </a:solidFill>
                <a:cs typeface="Arial" charset="0"/>
              </a:rPr>
              <a:t>R</a:t>
            </a:r>
          </a:p>
        </p:txBody>
      </p:sp>
      <p:sp>
        <p:nvSpPr>
          <p:cNvPr id="2" name="Rektangel med rundade hörn 4"/>
          <p:cNvSpPr/>
          <p:nvPr/>
        </p:nvSpPr>
        <p:spPr>
          <a:xfrm>
            <a:off x="5796136" y="2492896"/>
            <a:ext cx="701675" cy="30548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E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N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T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R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E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P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R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E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N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Ö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R</a:t>
            </a:r>
          </a:p>
        </p:txBody>
      </p:sp>
      <p:cxnSp>
        <p:nvCxnSpPr>
          <p:cNvPr id="42011" name="Rak 16"/>
          <p:cNvCxnSpPr>
            <a:cxnSpLocks noChangeShapeType="1"/>
          </p:cNvCxnSpPr>
          <p:nvPr/>
        </p:nvCxnSpPr>
        <p:spPr bwMode="auto">
          <a:xfrm>
            <a:off x="1763688" y="3335506"/>
            <a:ext cx="3960440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42012" name="Rectangle 47"/>
          <p:cNvSpPr>
            <a:spLocks noChangeArrowheads="1"/>
          </p:cNvSpPr>
          <p:nvPr/>
        </p:nvSpPr>
        <p:spPr bwMode="auto">
          <a:xfrm>
            <a:off x="2699792" y="3018438"/>
            <a:ext cx="187179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dirty="0" smtClean="0"/>
              <a:t>2a) Avtal material</a:t>
            </a:r>
            <a:endParaRPr lang="sv-SE" dirty="0"/>
          </a:p>
        </p:txBody>
      </p:sp>
      <p:cxnSp>
        <p:nvCxnSpPr>
          <p:cNvPr id="48" name="Rak 16"/>
          <p:cNvCxnSpPr>
            <a:cxnSpLocks noChangeShapeType="1"/>
          </p:cNvCxnSpPr>
          <p:nvPr/>
        </p:nvCxnSpPr>
        <p:spPr bwMode="auto">
          <a:xfrm>
            <a:off x="1763688" y="4581128"/>
            <a:ext cx="1584027" cy="1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49" name="Rectangle 43"/>
          <p:cNvSpPr>
            <a:spLocks noChangeArrowheads="1"/>
          </p:cNvSpPr>
          <p:nvPr/>
        </p:nvSpPr>
        <p:spPr bwMode="auto">
          <a:xfrm>
            <a:off x="1691680" y="4263057"/>
            <a:ext cx="172819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v-SE" dirty="0" smtClean="0"/>
              <a:t>1b) Avtal frakt</a:t>
            </a:r>
            <a:endParaRPr lang="sv-SE" dirty="0"/>
          </a:p>
        </p:txBody>
      </p:sp>
      <p:cxnSp>
        <p:nvCxnSpPr>
          <p:cNvPr id="50" name="Rak 16"/>
          <p:cNvCxnSpPr>
            <a:cxnSpLocks noChangeShapeType="1"/>
          </p:cNvCxnSpPr>
          <p:nvPr/>
        </p:nvCxnSpPr>
        <p:spPr bwMode="auto">
          <a:xfrm>
            <a:off x="1763688" y="2946430"/>
            <a:ext cx="4032448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51" name="Rectangle 47"/>
          <p:cNvSpPr>
            <a:spLocks noChangeArrowheads="1"/>
          </p:cNvSpPr>
          <p:nvPr/>
        </p:nvSpPr>
        <p:spPr bwMode="auto">
          <a:xfrm>
            <a:off x="2267744" y="2658398"/>
            <a:ext cx="27967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dirty="0" smtClean="0"/>
              <a:t>1a) Avtal material och frakt</a:t>
            </a:r>
            <a:endParaRPr lang="sv-SE" dirty="0"/>
          </a:p>
        </p:txBody>
      </p:sp>
      <p:cxnSp>
        <p:nvCxnSpPr>
          <p:cNvPr id="52" name="Rak 16"/>
          <p:cNvCxnSpPr>
            <a:cxnSpLocks noChangeShapeType="1"/>
          </p:cNvCxnSpPr>
          <p:nvPr/>
        </p:nvCxnSpPr>
        <p:spPr bwMode="auto">
          <a:xfrm flipV="1">
            <a:off x="4140399" y="4581128"/>
            <a:ext cx="1583729" cy="1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53" name="Rectangle 43"/>
          <p:cNvSpPr>
            <a:spLocks noChangeArrowheads="1"/>
          </p:cNvSpPr>
          <p:nvPr/>
        </p:nvSpPr>
        <p:spPr bwMode="auto">
          <a:xfrm>
            <a:off x="4211960" y="4191471"/>
            <a:ext cx="15843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sv-SE" dirty="0" smtClean="0"/>
              <a:t>2b) Avtal frakt</a:t>
            </a:r>
            <a:endParaRPr lang="sv-SE" dirty="0"/>
          </a:p>
        </p:txBody>
      </p:sp>
      <p:sp>
        <p:nvSpPr>
          <p:cNvPr id="19" name="Rektangel med rundade hörn 18"/>
          <p:cNvSpPr/>
          <p:nvPr/>
        </p:nvSpPr>
        <p:spPr>
          <a:xfrm>
            <a:off x="7740352" y="3284984"/>
            <a:ext cx="701675" cy="2232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P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R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O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J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E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K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T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Ö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R</a:t>
            </a:r>
          </a:p>
        </p:txBody>
      </p:sp>
      <p:sp>
        <p:nvSpPr>
          <p:cNvPr id="22" name="Rektangel med rundade hörn 21"/>
          <p:cNvSpPr/>
          <p:nvPr/>
        </p:nvSpPr>
        <p:spPr>
          <a:xfrm>
            <a:off x="3419872" y="3501008"/>
            <a:ext cx="701675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S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P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E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D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I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T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Ö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R</a:t>
            </a:r>
          </a:p>
        </p:txBody>
      </p:sp>
      <p:cxnSp>
        <p:nvCxnSpPr>
          <p:cNvPr id="36" name="Rak 16"/>
          <p:cNvCxnSpPr>
            <a:cxnSpLocks noChangeShapeType="1"/>
          </p:cNvCxnSpPr>
          <p:nvPr/>
        </p:nvCxnSpPr>
        <p:spPr bwMode="auto">
          <a:xfrm>
            <a:off x="6516216" y="4581128"/>
            <a:ext cx="1224136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37" name="Rectangle 43"/>
          <p:cNvSpPr>
            <a:spLocks noChangeArrowheads="1"/>
          </p:cNvSpPr>
          <p:nvPr/>
        </p:nvSpPr>
        <p:spPr bwMode="auto">
          <a:xfrm>
            <a:off x="6300192" y="4221088"/>
            <a:ext cx="172819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v-SE" dirty="0" smtClean="0"/>
              <a:t>Avtal</a:t>
            </a:r>
            <a:endParaRPr lang="sv-SE" dirty="0"/>
          </a:p>
        </p:txBody>
      </p:sp>
      <p:sp>
        <p:nvSpPr>
          <p:cNvPr id="17" name="Platshållare för bildnumm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F64A7-CB9E-4D9A-A360-3267D160C419}" type="slidenum">
              <a:rPr lang="sv-SE" smtClean="0"/>
              <a:pPr>
                <a:defRPr/>
              </a:pPr>
              <a:t>5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Platshållare för bildnummer 5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/>
            <a:fld id="{227D2D7C-5BE8-460E-AFC8-ED7169FD2BF8}" type="slidenum">
              <a:rPr lang="en-US" sz="1200" b="0">
                <a:solidFill>
                  <a:schemeClr val="bg1"/>
                </a:solidFill>
              </a:rPr>
              <a:pPr algn="r"/>
              <a:t>50</a:t>
            </a:fld>
            <a:endParaRPr lang="en-US" sz="1200" b="0">
              <a:solidFill>
                <a:schemeClr val="bg1"/>
              </a:solidFill>
            </a:endParaRPr>
          </a:p>
        </p:txBody>
      </p:sp>
      <p:sp>
        <p:nvSpPr>
          <p:cNvPr id="64514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v-SE" dirty="0" smtClean="0"/>
              <a:t>Informationsflöde </a:t>
            </a:r>
            <a:r>
              <a:rPr lang="sv-SE" dirty="0"/>
              <a:t>enligt BEAst </a:t>
            </a:r>
            <a:r>
              <a:rPr lang="sv-SE" dirty="0" err="1"/>
              <a:t>Supply</a:t>
            </a:r>
            <a:r>
              <a:rPr lang="sv-SE" dirty="0"/>
              <a:t> Material i </a:t>
            </a:r>
            <a:r>
              <a:rPr lang="sv-SE" dirty="0" smtClean="0"/>
              <a:t>inköpsprocessen</a:t>
            </a:r>
            <a:endParaRPr lang="sv-SE" sz="1800" i="1" dirty="0" smtClean="0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F64A7-CB9E-4D9A-A360-3267D160C419}" type="slidenum">
              <a:rPr lang="sv-SE" smtClean="0"/>
              <a:pPr>
                <a:defRPr/>
              </a:pPr>
              <a:t>50</a:t>
            </a:fld>
            <a:endParaRPr lang="sv-SE"/>
          </a:p>
        </p:txBody>
      </p:sp>
      <p:grpSp>
        <p:nvGrpSpPr>
          <p:cNvPr id="5" name="Grupp 4"/>
          <p:cNvGrpSpPr/>
          <p:nvPr/>
        </p:nvGrpSpPr>
        <p:grpSpPr>
          <a:xfrm>
            <a:off x="1763167" y="2787013"/>
            <a:ext cx="5401121" cy="2082147"/>
            <a:chOff x="1763167" y="2787013"/>
            <a:chExt cx="5401121" cy="2082147"/>
          </a:xfrm>
        </p:grpSpPr>
        <p:grpSp>
          <p:nvGrpSpPr>
            <p:cNvPr id="3" name="Grupp 32"/>
            <p:cNvGrpSpPr>
              <a:grpSpLocks/>
            </p:cNvGrpSpPr>
            <p:nvPr/>
          </p:nvGrpSpPr>
          <p:grpSpPr bwMode="auto">
            <a:xfrm>
              <a:off x="6227663" y="2852936"/>
              <a:ext cx="936625" cy="2016224"/>
              <a:chOff x="7236296" y="2420938"/>
              <a:chExt cx="936104" cy="3961554"/>
            </a:xfrm>
          </p:grpSpPr>
          <p:sp>
            <p:nvSpPr>
              <p:cNvPr id="64558" name="AutoShape 52"/>
              <p:cNvSpPr>
                <a:spLocks noChangeArrowheads="1"/>
              </p:cNvSpPr>
              <p:nvPr/>
            </p:nvSpPr>
            <p:spPr bwMode="auto">
              <a:xfrm>
                <a:off x="7236296" y="2420938"/>
                <a:ext cx="936104" cy="3961554"/>
              </a:xfrm>
              <a:prstGeom prst="roundRect">
                <a:avLst>
                  <a:gd name="adj" fmla="val 16667"/>
                </a:avLst>
              </a:prstGeom>
              <a:solidFill>
                <a:srgbClr val="F6BF69"/>
              </a:solidFill>
              <a:ln w="12700">
                <a:noFill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55000"/>
                  </a:lnSpc>
                  <a:spcBef>
                    <a:spcPct val="50000"/>
                  </a:spcBef>
                </a:pPr>
                <a:endParaRPr lang="sv-SE"/>
              </a:p>
            </p:txBody>
          </p:sp>
          <p:sp>
            <p:nvSpPr>
              <p:cNvPr id="64559" name="Rectangle 13"/>
              <p:cNvSpPr>
                <a:spLocks noChangeArrowheads="1"/>
              </p:cNvSpPr>
              <p:nvPr/>
            </p:nvSpPr>
            <p:spPr bwMode="auto">
              <a:xfrm>
                <a:off x="7236296" y="3564016"/>
                <a:ext cx="936104" cy="7256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36" tIns="45719" rIns="91436" bIns="45719">
                <a:spAutoFit/>
              </a:bodyPr>
              <a:lstStyle/>
              <a:p>
                <a:pPr algn="ctr" eaLnBrk="0" hangingPunct="0"/>
                <a:r>
                  <a:rPr lang="en-US" sz="1800" dirty="0" smtClean="0">
                    <a:solidFill>
                      <a:schemeClr val="bg1"/>
                    </a:solidFill>
                  </a:rPr>
                  <a:t>Entre-</a:t>
                </a:r>
                <a:r>
                  <a:rPr lang="en-US" sz="1800" dirty="0" err="1" smtClean="0">
                    <a:solidFill>
                      <a:schemeClr val="bg1"/>
                    </a:solidFill>
                  </a:rPr>
                  <a:t>prenör</a:t>
                </a:r>
                <a:endParaRPr lang="sv-SE" sz="1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" name="Grupp 36"/>
            <p:cNvGrpSpPr>
              <a:grpSpLocks/>
            </p:cNvGrpSpPr>
            <p:nvPr/>
          </p:nvGrpSpPr>
          <p:grpSpPr bwMode="auto">
            <a:xfrm>
              <a:off x="1763167" y="2787013"/>
              <a:ext cx="936625" cy="2016224"/>
              <a:chOff x="467544" y="2348930"/>
              <a:chExt cx="936104" cy="3141662"/>
            </a:xfrm>
          </p:grpSpPr>
          <p:sp>
            <p:nvSpPr>
              <p:cNvPr id="34" name="AutoShape 51"/>
              <p:cNvSpPr>
                <a:spLocks noChangeArrowheads="1"/>
              </p:cNvSpPr>
              <p:nvPr/>
            </p:nvSpPr>
            <p:spPr bwMode="auto">
              <a:xfrm>
                <a:off x="467544" y="2348930"/>
                <a:ext cx="936104" cy="3141662"/>
              </a:xfrm>
              <a:prstGeom prst="roundRect">
                <a:avLst>
                  <a:gd name="adj" fmla="val 16667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55000"/>
                  </a:lnSpc>
                  <a:spcBef>
                    <a:spcPct val="50000"/>
                  </a:spcBef>
                  <a:defRPr/>
                </a:pPr>
                <a:endParaRPr lang="sv-SE"/>
              </a:p>
            </p:txBody>
          </p:sp>
          <p:sp>
            <p:nvSpPr>
              <p:cNvPr id="64557" name="Rectangle 12"/>
              <p:cNvSpPr>
                <a:spLocks noChangeArrowheads="1"/>
              </p:cNvSpPr>
              <p:nvPr/>
            </p:nvSpPr>
            <p:spPr bwMode="auto">
              <a:xfrm>
                <a:off x="467544" y="3100433"/>
                <a:ext cx="864096" cy="683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36" tIns="45719" rIns="91436" bIns="45719">
                <a:spAutoFit/>
              </a:bodyPr>
              <a:lstStyle/>
              <a:p>
                <a:pPr algn="ctr" eaLnBrk="0" hangingPunct="0"/>
                <a:r>
                  <a:rPr lang="en-US" sz="1800" dirty="0" err="1">
                    <a:solidFill>
                      <a:schemeClr val="bg1"/>
                    </a:solidFill>
                  </a:rPr>
                  <a:t>Leve</a:t>
                </a:r>
                <a:r>
                  <a:rPr lang="en-US" sz="1800" dirty="0">
                    <a:solidFill>
                      <a:schemeClr val="bg1"/>
                    </a:solidFill>
                  </a:rPr>
                  <a:t>-</a:t>
                </a:r>
              </a:p>
              <a:p>
                <a:pPr algn="ctr" eaLnBrk="0" hangingPunct="0"/>
                <a:r>
                  <a:rPr lang="en-US" sz="1800" dirty="0">
                    <a:solidFill>
                      <a:schemeClr val="bg1"/>
                    </a:solidFill>
                  </a:rPr>
                  <a:t>ran-</a:t>
                </a:r>
              </a:p>
              <a:p>
                <a:pPr algn="ctr" eaLnBrk="0" hangingPunct="0"/>
                <a:r>
                  <a:rPr lang="en-US" sz="1800" dirty="0" err="1" smtClean="0">
                    <a:solidFill>
                      <a:schemeClr val="bg1"/>
                    </a:solidFill>
                  </a:rPr>
                  <a:t>tör</a:t>
                </a:r>
                <a:endParaRPr lang="en-US" sz="18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4539" name="Rektangel 51"/>
            <p:cNvSpPr>
              <a:spLocks noChangeArrowheads="1"/>
            </p:cNvSpPr>
            <p:nvPr/>
          </p:nvSpPr>
          <p:spPr bwMode="auto">
            <a:xfrm>
              <a:off x="3707904" y="3727762"/>
              <a:ext cx="116410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v-SE" b="0" i="1" dirty="0" smtClean="0">
                  <a:solidFill>
                    <a:schemeClr val="tx2"/>
                  </a:solidFill>
                </a:rPr>
                <a:t>Blockorder</a:t>
              </a:r>
              <a:endParaRPr lang="sv-SE" b="0" i="1" dirty="0">
                <a:solidFill>
                  <a:schemeClr val="tx2"/>
                </a:solidFill>
              </a:endParaRPr>
            </a:p>
          </p:txBody>
        </p:sp>
        <p:sp>
          <p:nvSpPr>
            <p:cNvPr id="64540" name="Rectangle 25"/>
            <p:cNvSpPr>
              <a:spLocks noChangeArrowheads="1"/>
            </p:cNvSpPr>
            <p:nvPr/>
          </p:nvSpPr>
          <p:spPr bwMode="auto">
            <a:xfrm>
              <a:off x="3427129" y="4035155"/>
              <a:ext cx="1711152" cy="412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64" tIns="44074" rIns="90064" bIns="44074">
              <a:spAutoFit/>
            </a:bodyPr>
            <a:lstStyle/>
            <a:p>
              <a:pPr algn="ctr" defTabSz="895350">
                <a:lnSpc>
                  <a:spcPct val="150000"/>
                </a:lnSpc>
              </a:pPr>
              <a:r>
                <a:rPr lang="sv-SE" b="0" i="1" dirty="0" smtClean="0">
                  <a:solidFill>
                    <a:schemeClr val="tx2"/>
                  </a:solidFill>
                </a:rPr>
                <a:t>Orderbekräftelse</a:t>
              </a:r>
              <a:endParaRPr lang="sv-SE" b="0" i="1" dirty="0">
                <a:solidFill>
                  <a:schemeClr val="tx2"/>
                </a:solidFill>
              </a:endParaRPr>
            </a:p>
          </p:txBody>
        </p:sp>
        <p:sp>
          <p:nvSpPr>
            <p:cNvPr id="43" name="Rektangel 51"/>
            <p:cNvSpPr>
              <a:spLocks noChangeArrowheads="1"/>
            </p:cNvSpPr>
            <p:nvPr/>
          </p:nvSpPr>
          <p:spPr bwMode="auto">
            <a:xfrm>
              <a:off x="3638975" y="2935674"/>
              <a:ext cx="152317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v-SE" b="0" i="1" dirty="0" smtClean="0"/>
                <a:t>Offertförfrågan</a:t>
              </a:r>
              <a:endParaRPr lang="sv-SE" b="0" i="1" dirty="0"/>
            </a:p>
          </p:txBody>
        </p:sp>
        <p:cxnSp>
          <p:nvCxnSpPr>
            <p:cNvPr id="33" name="Rak pil 32"/>
            <p:cNvCxnSpPr/>
            <p:nvPr/>
          </p:nvCxnSpPr>
          <p:spPr>
            <a:xfrm>
              <a:off x="2699792" y="4401160"/>
              <a:ext cx="352839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ak pil 38"/>
            <p:cNvCxnSpPr/>
            <p:nvPr/>
          </p:nvCxnSpPr>
          <p:spPr>
            <a:xfrm>
              <a:off x="2699792" y="3274228"/>
              <a:ext cx="352839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triangle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ak pil 40"/>
            <p:cNvCxnSpPr/>
            <p:nvPr/>
          </p:nvCxnSpPr>
          <p:spPr>
            <a:xfrm>
              <a:off x="2699792" y="4015794"/>
              <a:ext cx="352839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triangle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3933685" y="3295714"/>
              <a:ext cx="698054" cy="412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64" tIns="44074" rIns="90064" bIns="44074">
              <a:spAutoFit/>
            </a:bodyPr>
            <a:lstStyle/>
            <a:p>
              <a:pPr algn="ctr" defTabSz="895350">
                <a:lnSpc>
                  <a:spcPct val="150000"/>
                </a:lnSpc>
              </a:pPr>
              <a:r>
                <a:rPr lang="sv-SE" b="0" i="1" dirty="0" smtClean="0">
                  <a:solidFill>
                    <a:schemeClr val="tx2"/>
                  </a:solidFill>
                </a:rPr>
                <a:t>Offert</a:t>
              </a:r>
              <a:endParaRPr lang="sv-SE" b="0" i="1" dirty="0">
                <a:solidFill>
                  <a:schemeClr val="tx2"/>
                </a:solidFill>
              </a:endParaRPr>
            </a:p>
          </p:txBody>
        </p:sp>
        <p:cxnSp>
          <p:nvCxnSpPr>
            <p:cNvPr id="27" name="Rak pil 26"/>
            <p:cNvCxnSpPr/>
            <p:nvPr/>
          </p:nvCxnSpPr>
          <p:spPr>
            <a:xfrm>
              <a:off x="2699792" y="3661719"/>
              <a:ext cx="352839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269701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Platshållare för bildnummer 5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/>
            <a:fld id="{227D2D7C-5BE8-460E-AFC8-ED7169FD2BF8}" type="slidenum">
              <a:rPr lang="en-US" sz="1200" b="0">
                <a:solidFill>
                  <a:schemeClr val="bg1"/>
                </a:solidFill>
              </a:rPr>
              <a:pPr algn="r"/>
              <a:t>51</a:t>
            </a:fld>
            <a:endParaRPr lang="en-US" sz="1200" b="0">
              <a:solidFill>
                <a:schemeClr val="bg1"/>
              </a:solidFill>
            </a:endParaRPr>
          </a:p>
        </p:txBody>
      </p:sp>
      <p:sp>
        <p:nvSpPr>
          <p:cNvPr id="64514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v-SE" dirty="0" smtClean="0"/>
              <a:t>Informationsflöde </a:t>
            </a:r>
            <a:r>
              <a:rPr lang="sv-SE" dirty="0"/>
              <a:t>enligt BEAst </a:t>
            </a:r>
            <a:r>
              <a:rPr lang="sv-SE" dirty="0" err="1"/>
              <a:t>Supply</a:t>
            </a:r>
            <a:r>
              <a:rPr lang="sv-SE" dirty="0"/>
              <a:t> Material i </a:t>
            </a:r>
            <a:r>
              <a:rPr lang="sv-SE" dirty="0" smtClean="0"/>
              <a:t>avrops- till betalningsprocessen</a:t>
            </a:r>
            <a:endParaRPr lang="sv-SE" sz="1800" i="1" dirty="0" smtClean="0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F64A7-CB9E-4D9A-A360-3267D160C419}" type="slidenum">
              <a:rPr lang="sv-SE" smtClean="0"/>
              <a:pPr>
                <a:defRPr/>
              </a:pPr>
              <a:t>51</a:t>
            </a:fld>
            <a:endParaRPr lang="sv-SE"/>
          </a:p>
        </p:txBody>
      </p:sp>
      <p:grpSp>
        <p:nvGrpSpPr>
          <p:cNvPr id="2" name="Grupp 1"/>
          <p:cNvGrpSpPr/>
          <p:nvPr/>
        </p:nvGrpSpPr>
        <p:grpSpPr>
          <a:xfrm>
            <a:off x="1835175" y="2348880"/>
            <a:ext cx="5401121" cy="3024336"/>
            <a:chOff x="1835175" y="2348880"/>
            <a:chExt cx="5401121" cy="3024336"/>
          </a:xfrm>
        </p:grpSpPr>
        <p:sp>
          <p:nvSpPr>
            <p:cNvPr id="64516" name="Rectangle 25"/>
            <p:cNvSpPr>
              <a:spLocks noChangeArrowheads="1"/>
            </p:cNvSpPr>
            <p:nvPr/>
          </p:nvSpPr>
          <p:spPr bwMode="auto">
            <a:xfrm>
              <a:off x="3927156" y="4534259"/>
              <a:ext cx="877590" cy="412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64" tIns="44074" rIns="90064" bIns="44074">
              <a:spAutoFit/>
            </a:bodyPr>
            <a:lstStyle/>
            <a:p>
              <a:pPr algn="ctr" defTabSz="895350">
                <a:lnSpc>
                  <a:spcPct val="150000"/>
                </a:lnSpc>
              </a:pPr>
              <a:r>
                <a:rPr lang="sv-SE" b="0" i="1" dirty="0" smtClean="0">
                  <a:solidFill>
                    <a:schemeClr val="tx2"/>
                  </a:solidFill>
                </a:rPr>
                <a:t>Faktura</a:t>
              </a:r>
              <a:endParaRPr lang="sv-SE" b="0" i="1" dirty="0">
                <a:solidFill>
                  <a:schemeClr val="tx2"/>
                </a:solidFill>
              </a:endParaRPr>
            </a:p>
          </p:txBody>
        </p:sp>
        <p:grpSp>
          <p:nvGrpSpPr>
            <p:cNvPr id="3" name="Grupp 32"/>
            <p:cNvGrpSpPr>
              <a:grpSpLocks/>
            </p:cNvGrpSpPr>
            <p:nvPr/>
          </p:nvGrpSpPr>
          <p:grpSpPr bwMode="auto">
            <a:xfrm>
              <a:off x="6299671" y="2423025"/>
              <a:ext cx="936625" cy="2950191"/>
              <a:chOff x="7236296" y="2420938"/>
              <a:chExt cx="936104" cy="3961554"/>
            </a:xfrm>
          </p:grpSpPr>
          <p:sp>
            <p:nvSpPr>
              <p:cNvPr id="64558" name="AutoShape 52"/>
              <p:cNvSpPr>
                <a:spLocks noChangeArrowheads="1"/>
              </p:cNvSpPr>
              <p:nvPr/>
            </p:nvSpPr>
            <p:spPr bwMode="auto">
              <a:xfrm>
                <a:off x="7236296" y="2420938"/>
                <a:ext cx="936104" cy="3961554"/>
              </a:xfrm>
              <a:prstGeom prst="roundRect">
                <a:avLst>
                  <a:gd name="adj" fmla="val 16667"/>
                </a:avLst>
              </a:prstGeom>
              <a:solidFill>
                <a:srgbClr val="F6BF69"/>
              </a:solidFill>
              <a:ln w="12700">
                <a:noFill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55000"/>
                  </a:lnSpc>
                  <a:spcBef>
                    <a:spcPct val="50000"/>
                  </a:spcBef>
                </a:pPr>
                <a:endParaRPr lang="sv-SE"/>
              </a:p>
            </p:txBody>
          </p:sp>
          <p:sp>
            <p:nvSpPr>
              <p:cNvPr id="64559" name="Rectangle 13"/>
              <p:cNvSpPr>
                <a:spLocks noChangeArrowheads="1"/>
              </p:cNvSpPr>
              <p:nvPr/>
            </p:nvSpPr>
            <p:spPr bwMode="auto">
              <a:xfrm>
                <a:off x="7236296" y="3564016"/>
                <a:ext cx="936104" cy="7256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36" tIns="45719" rIns="91436" bIns="45719">
                <a:spAutoFit/>
              </a:bodyPr>
              <a:lstStyle/>
              <a:p>
                <a:pPr algn="ctr" eaLnBrk="0" hangingPunct="0"/>
                <a:r>
                  <a:rPr lang="en-US" sz="1800" dirty="0" smtClean="0">
                    <a:solidFill>
                      <a:schemeClr val="bg1"/>
                    </a:solidFill>
                  </a:rPr>
                  <a:t>Entre-</a:t>
                </a:r>
                <a:r>
                  <a:rPr lang="en-US" sz="1800" dirty="0" err="1" smtClean="0">
                    <a:solidFill>
                      <a:schemeClr val="bg1"/>
                    </a:solidFill>
                  </a:rPr>
                  <a:t>prenör</a:t>
                </a:r>
                <a:endParaRPr lang="sv-SE" sz="1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" name="Grupp 36"/>
            <p:cNvGrpSpPr>
              <a:grpSpLocks/>
            </p:cNvGrpSpPr>
            <p:nvPr/>
          </p:nvGrpSpPr>
          <p:grpSpPr bwMode="auto">
            <a:xfrm>
              <a:off x="1835175" y="2357102"/>
              <a:ext cx="936625" cy="2950191"/>
              <a:chOff x="467544" y="2348930"/>
              <a:chExt cx="936104" cy="3141662"/>
            </a:xfrm>
          </p:grpSpPr>
          <p:sp>
            <p:nvSpPr>
              <p:cNvPr id="34" name="AutoShape 51"/>
              <p:cNvSpPr>
                <a:spLocks noChangeArrowheads="1"/>
              </p:cNvSpPr>
              <p:nvPr/>
            </p:nvSpPr>
            <p:spPr bwMode="auto">
              <a:xfrm>
                <a:off x="467544" y="2348930"/>
                <a:ext cx="936104" cy="3141662"/>
              </a:xfrm>
              <a:prstGeom prst="roundRect">
                <a:avLst>
                  <a:gd name="adj" fmla="val 16667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55000"/>
                  </a:lnSpc>
                  <a:spcBef>
                    <a:spcPct val="50000"/>
                  </a:spcBef>
                  <a:defRPr/>
                </a:pPr>
                <a:endParaRPr lang="sv-SE"/>
              </a:p>
            </p:txBody>
          </p:sp>
          <p:sp>
            <p:nvSpPr>
              <p:cNvPr id="64557" name="Rectangle 12"/>
              <p:cNvSpPr>
                <a:spLocks noChangeArrowheads="1"/>
              </p:cNvSpPr>
              <p:nvPr/>
            </p:nvSpPr>
            <p:spPr bwMode="auto">
              <a:xfrm>
                <a:off x="467544" y="3100433"/>
                <a:ext cx="864096" cy="6837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36" tIns="45719" rIns="91436" bIns="45719">
                <a:spAutoFit/>
              </a:bodyPr>
              <a:lstStyle/>
              <a:p>
                <a:pPr algn="ctr" eaLnBrk="0" hangingPunct="0"/>
                <a:r>
                  <a:rPr lang="en-US" sz="1800" dirty="0" err="1">
                    <a:solidFill>
                      <a:schemeClr val="bg1"/>
                    </a:solidFill>
                  </a:rPr>
                  <a:t>Leve</a:t>
                </a:r>
                <a:r>
                  <a:rPr lang="en-US" sz="1800" dirty="0">
                    <a:solidFill>
                      <a:schemeClr val="bg1"/>
                    </a:solidFill>
                  </a:rPr>
                  <a:t>-</a:t>
                </a:r>
              </a:p>
              <a:p>
                <a:pPr algn="ctr" eaLnBrk="0" hangingPunct="0"/>
                <a:r>
                  <a:rPr lang="en-US" sz="1800" dirty="0">
                    <a:solidFill>
                      <a:schemeClr val="bg1"/>
                    </a:solidFill>
                  </a:rPr>
                  <a:t>ran-</a:t>
                </a:r>
              </a:p>
              <a:p>
                <a:pPr algn="ctr" eaLnBrk="0" hangingPunct="0"/>
                <a:r>
                  <a:rPr lang="en-US" sz="1800" dirty="0" err="1" smtClean="0">
                    <a:solidFill>
                      <a:schemeClr val="bg1"/>
                    </a:solidFill>
                  </a:rPr>
                  <a:t>tör</a:t>
                </a:r>
                <a:endParaRPr lang="en-US" sz="18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4539" name="Rektangel 51"/>
            <p:cNvSpPr>
              <a:spLocks noChangeArrowheads="1"/>
            </p:cNvSpPr>
            <p:nvPr/>
          </p:nvSpPr>
          <p:spPr bwMode="auto">
            <a:xfrm>
              <a:off x="3999666" y="3140968"/>
              <a:ext cx="71045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v-SE" b="0" i="1" dirty="0" smtClean="0">
                  <a:solidFill>
                    <a:schemeClr val="tx2"/>
                  </a:solidFill>
                </a:rPr>
                <a:t>Order</a:t>
              </a:r>
              <a:endParaRPr lang="sv-SE" b="0" i="1" dirty="0">
                <a:solidFill>
                  <a:schemeClr val="tx2"/>
                </a:solidFill>
              </a:endParaRPr>
            </a:p>
          </p:txBody>
        </p:sp>
        <p:sp>
          <p:nvSpPr>
            <p:cNvPr id="64540" name="Rectangle 25"/>
            <p:cNvSpPr>
              <a:spLocks noChangeArrowheads="1"/>
            </p:cNvSpPr>
            <p:nvPr/>
          </p:nvSpPr>
          <p:spPr bwMode="auto">
            <a:xfrm>
              <a:off x="3499137" y="3429000"/>
              <a:ext cx="1711152" cy="412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64" tIns="44074" rIns="90064" bIns="44074">
              <a:spAutoFit/>
            </a:bodyPr>
            <a:lstStyle/>
            <a:p>
              <a:pPr algn="ctr" defTabSz="895350">
                <a:lnSpc>
                  <a:spcPct val="150000"/>
                </a:lnSpc>
              </a:pPr>
              <a:r>
                <a:rPr lang="sv-SE" b="0" i="1" dirty="0" smtClean="0">
                  <a:solidFill>
                    <a:schemeClr val="tx2"/>
                  </a:solidFill>
                </a:rPr>
                <a:t>Orderbekräftelse</a:t>
              </a:r>
              <a:endParaRPr lang="sv-SE" b="0" i="1" dirty="0">
                <a:solidFill>
                  <a:schemeClr val="tx2"/>
                </a:solidFill>
              </a:endParaRPr>
            </a:p>
          </p:txBody>
        </p:sp>
        <p:sp>
          <p:nvSpPr>
            <p:cNvPr id="50" name="Rectangle 18"/>
            <p:cNvSpPr>
              <a:spLocks noChangeArrowheads="1"/>
            </p:cNvSpPr>
            <p:nvPr/>
          </p:nvSpPr>
          <p:spPr bwMode="auto">
            <a:xfrm>
              <a:off x="3419872" y="4149080"/>
              <a:ext cx="1844201" cy="412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64" tIns="44074" rIns="90064" bIns="44074">
              <a:spAutoFit/>
            </a:bodyPr>
            <a:lstStyle/>
            <a:p>
              <a:pPr algn="ctr" defTabSz="895350">
                <a:lnSpc>
                  <a:spcPct val="150000"/>
                </a:lnSpc>
              </a:pPr>
              <a:r>
                <a:rPr lang="sv-SE" b="0" i="1" dirty="0" smtClean="0">
                  <a:solidFill>
                    <a:schemeClr val="tx2"/>
                  </a:solidFill>
                </a:rPr>
                <a:t>Leveransavisering</a:t>
              </a:r>
              <a:endParaRPr lang="sv-SE" b="0" i="1" dirty="0">
                <a:solidFill>
                  <a:schemeClr val="tx2"/>
                </a:solidFill>
              </a:endParaRPr>
            </a:p>
          </p:txBody>
        </p:sp>
        <p:sp>
          <p:nvSpPr>
            <p:cNvPr id="43" name="Rektangel 51"/>
            <p:cNvSpPr>
              <a:spLocks noChangeArrowheads="1"/>
            </p:cNvSpPr>
            <p:nvPr/>
          </p:nvSpPr>
          <p:spPr bwMode="auto">
            <a:xfrm>
              <a:off x="3710983" y="2348880"/>
              <a:ext cx="141417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v-SE" b="0" i="1" dirty="0" smtClean="0"/>
                <a:t>Leveransplan</a:t>
              </a:r>
              <a:endParaRPr lang="sv-SE" b="0" i="1" dirty="0"/>
            </a:p>
          </p:txBody>
        </p:sp>
        <p:cxnSp>
          <p:nvCxnSpPr>
            <p:cNvPr id="33" name="Rak pil 32"/>
            <p:cNvCxnSpPr/>
            <p:nvPr/>
          </p:nvCxnSpPr>
          <p:spPr>
            <a:xfrm>
              <a:off x="2771800" y="3795005"/>
              <a:ext cx="352839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ak pil 34"/>
            <p:cNvCxnSpPr/>
            <p:nvPr/>
          </p:nvCxnSpPr>
          <p:spPr>
            <a:xfrm>
              <a:off x="2771800" y="4514961"/>
              <a:ext cx="352839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ak pil 35"/>
            <p:cNvCxnSpPr/>
            <p:nvPr/>
          </p:nvCxnSpPr>
          <p:spPr>
            <a:xfrm>
              <a:off x="2771800" y="4947009"/>
              <a:ext cx="352839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ak pil 38"/>
            <p:cNvCxnSpPr/>
            <p:nvPr/>
          </p:nvCxnSpPr>
          <p:spPr>
            <a:xfrm>
              <a:off x="2771800" y="2687434"/>
              <a:ext cx="352839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triangle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ak pil 40"/>
            <p:cNvCxnSpPr/>
            <p:nvPr/>
          </p:nvCxnSpPr>
          <p:spPr>
            <a:xfrm>
              <a:off x="2771800" y="3429000"/>
              <a:ext cx="352839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triangle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3301172" y="2729570"/>
              <a:ext cx="2107094" cy="458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64" tIns="44074" rIns="90064" bIns="44074">
              <a:spAutoFit/>
            </a:bodyPr>
            <a:lstStyle/>
            <a:p>
              <a:pPr algn="ctr" defTabSz="895350">
                <a:lnSpc>
                  <a:spcPct val="150000"/>
                </a:lnSpc>
              </a:pPr>
              <a:r>
                <a:rPr lang="sv-SE" b="0" i="1" dirty="0" smtClean="0">
                  <a:solidFill>
                    <a:schemeClr val="tx2"/>
                  </a:solidFill>
                </a:rPr>
                <a:t>Svar på leveransplan</a:t>
              </a:r>
              <a:endParaRPr lang="sv-SE" b="0" i="1" dirty="0">
                <a:solidFill>
                  <a:schemeClr val="tx2"/>
                </a:solidFill>
              </a:endParaRPr>
            </a:p>
          </p:txBody>
        </p:sp>
        <p:cxnSp>
          <p:nvCxnSpPr>
            <p:cNvPr id="27" name="Rak pil 26"/>
            <p:cNvCxnSpPr/>
            <p:nvPr/>
          </p:nvCxnSpPr>
          <p:spPr>
            <a:xfrm>
              <a:off x="2771800" y="3095575"/>
              <a:ext cx="352839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ktangel 51"/>
            <p:cNvSpPr>
              <a:spLocks noChangeArrowheads="1"/>
            </p:cNvSpPr>
            <p:nvPr/>
          </p:nvSpPr>
          <p:spPr bwMode="auto">
            <a:xfrm>
              <a:off x="3635896" y="3868834"/>
              <a:ext cx="139333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v-SE" b="0" i="1" dirty="0" smtClean="0">
                  <a:solidFill>
                    <a:schemeClr val="tx2"/>
                  </a:solidFill>
                </a:rPr>
                <a:t>Orderändring</a:t>
              </a:r>
              <a:endParaRPr lang="sv-SE" b="0" i="1" dirty="0">
                <a:solidFill>
                  <a:schemeClr val="tx2"/>
                </a:solidFill>
              </a:endParaRPr>
            </a:p>
          </p:txBody>
        </p:sp>
        <p:cxnSp>
          <p:nvCxnSpPr>
            <p:cNvPr id="31" name="Rak pil 30"/>
            <p:cNvCxnSpPr/>
            <p:nvPr/>
          </p:nvCxnSpPr>
          <p:spPr>
            <a:xfrm>
              <a:off x="2760953" y="4156866"/>
              <a:ext cx="352839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triangle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Platshållare för bildnummer 5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/>
            <a:fld id="{227D2D7C-5BE8-460E-AFC8-ED7169FD2BF8}" type="slidenum">
              <a:rPr lang="en-US" sz="1200" b="0">
                <a:solidFill>
                  <a:schemeClr val="bg1"/>
                </a:solidFill>
              </a:rPr>
              <a:pPr algn="r"/>
              <a:t>52</a:t>
            </a:fld>
            <a:endParaRPr lang="en-US" sz="1200" b="0">
              <a:solidFill>
                <a:schemeClr val="bg1"/>
              </a:solidFill>
            </a:endParaRPr>
          </a:p>
        </p:txBody>
      </p:sp>
      <p:sp>
        <p:nvSpPr>
          <p:cNvPr id="64514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v-SE" dirty="0" smtClean="0"/>
              <a:t>Informationsflöde varuförsörjning mellan speditör, avsändare och mottagare</a:t>
            </a:r>
            <a:endParaRPr lang="sv-SE" sz="1800" i="1" dirty="0" smtClean="0"/>
          </a:p>
        </p:txBody>
      </p:sp>
      <p:grpSp>
        <p:nvGrpSpPr>
          <p:cNvPr id="2" name="Grupp 1"/>
          <p:cNvGrpSpPr/>
          <p:nvPr/>
        </p:nvGrpSpPr>
        <p:grpSpPr>
          <a:xfrm>
            <a:off x="1042591" y="1772816"/>
            <a:ext cx="7345833" cy="4555088"/>
            <a:chOff x="1042591" y="1772816"/>
            <a:chExt cx="7345833" cy="4555088"/>
          </a:xfrm>
        </p:grpSpPr>
        <p:sp>
          <p:nvSpPr>
            <p:cNvPr id="32" name="Rectangle 18"/>
            <p:cNvSpPr>
              <a:spLocks noChangeArrowheads="1"/>
            </p:cNvSpPr>
            <p:nvPr/>
          </p:nvSpPr>
          <p:spPr bwMode="auto">
            <a:xfrm>
              <a:off x="2429519" y="4063021"/>
              <a:ext cx="1237754" cy="412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64" tIns="44074" rIns="90064" bIns="44074">
              <a:spAutoFit/>
            </a:bodyPr>
            <a:lstStyle/>
            <a:p>
              <a:pPr algn="ctr" defTabSz="895350">
                <a:lnSpc>
                  <a:spcPct val="150000"/>
                </a:lnSpc>
              </a:pPr>
              <a:r>
                <a:rPr lang="sv-SE" b="0" i="1" dirty="0" smtClean="0">
                  <a:solidFill>
                    <a:schemeClr val="tx2"/>
                  </a:solidFill>
                </a:rPr>
                <a:t>Avisering **</a:t>
              </a:r>
              <a:endParaRPr lang="sv-SE" b="0" i="1" dirty="0">
                <a:solidFill>
                  <a:schemeClr val="tx2"/>
                </a:solidFill>
              </a:endParaRPr>
            </a:p>
          </p:txBody>
        </p:sp>
        <p:cxnSp>
          <p:nvCxnSpPr>
            <p:cNvPr id="33" name="Rak pil 32"/>
            <p:cNvCxnSpPr/>
            <p:nvPr/>
          </p:nvCxnSpPr>
          <p:spPr>
            <a:xfrm>
              <a:off x="2022078" y="4423061"/>
              <a:ext cx="1901329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Grupp 35"/>
            <p:cNvGrpSpPr>
              <a:grpSpLocks/>
            </p:cNvGrpSpPr>
            <p:nvPr/>
          </p:nvGrpSpPr>
          <p:grpSpPr bwMode="auto">
            <a:xfrm>
              <a:off x="3994646" y="2564904"/>
              <a:ext cx="936873" cy="2594879"/>
              <a:chOff x="4067944" y="2348930"/>
              <a:chExt cx="936352" cy="3141662"/>
            </a:xfrm>
          </p:grpSpPr>
          <p:sp>
            <p:nvSpPr>
              <p:cNvPr id="36" name="AutoShape 51"/>
              <p:cNvSpPr>
                <a:spLocks noChangeArrowheads="1"/>
              </p:cNvSpPr>
              <p:nvPr/>
            </p:nvSpPr>
            <p:spPr bwMode="auto">
              <a:xfrm>
                <a:off x="4067944" y="2348930"/>
                <a:ext cx="936104" cy="3141662"/>
              </a:xfrm>
              <a:prstGeom prst="roundRect">
                <a:avLst>
                  <a:gd name="adj" fmla="val 16667"/>
                </a:avLst>
              </a:prstGeom>
              <a:solidFill>
                <a:srgbClr val="99CC66"/>
              </a:solidFill>
              <a:ln w="12700">
                <a:noFill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55000"/>
                  </a:lnSpc>
                  <a:spcBef>
                    <a:spcPct val="50000"/>
                  </a:spcBef>
                </a:pPr>
                <a:endParaRPr lang="sv-SE"/>
              </a:p>
            </p:txBody>
          </p:sp>
          <p:sp>
            <p:nvSpPr>
              <p:cNvPr id="40" name="Rectangle 12"/>
              <p:cNvSpPr>
                <a:spLocks noChangeArrowheads="1"/>
              </p:cNvSpPr>
              <p:nvPr/>
            </p:nvSpPr>
            <p:spPr bwMode="auto">
              <a:xfrm>
                <a:off x="4067944" y="2780927"/>
                <a:ext cx="936352" cy="7199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36" tIns="45719" rIns="91436" bIns="45719"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</a:pPr>
                <a:r>
                  <a:rPr lang="sv-SE" sz="1800" dirty="0" err="1" smtClean="0">
                    <a:solidFill>
                      <a:schemeClr val="bg1"/>
                    </a:solidFill>
                  </a:rPr>
                  <a:t>Spe-ditör</a:t>
                </a:r>
                <a:endParaRPr lang="sv-SE" sz="1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1" name="Grupp 32"/>
            <p:cNvGrpSpPr>
              <a:grpSpLocks/>
            </p:cNvGrpSpPr>
            <p:nvPr/>
          </p:nvGrpSpPr>
          <p:grpSpPr bwMode="auto">
            <a:xfrm>
              <a:off x="6300192" y="1772816"/>
              <a:ext cx="936625" cy="3312368"/>
              <a:chOff x="7236296" y="2420938"/>
              <a:chExt cx="936104" cy="3961554"/>
            </a:xfrm>
          </p:grpSpPr>
          <p:sp>
            <p:nvSpPr>
              <p:cNvPr id="43" name="AutoShape 52"/>
              <p:cNvSpPr>
                <a:spLocks noChangeArrowheads="1"/>
              </p:cNvSpPr>
              <p:nvPr/>
            </p:nvSpPr>
            <p:spPr bwMode="auto">
              <a:xfrm>
                <a:off x="7236296" y="2420938"/>
                <a:ext cx="936104" cy="3961554"/>
              </a:xfrm>
              <a:prstGeom prst="roundRect">
                <a:avLst>
                  <a:gd name="adj" fmla="val 16667"/>
                </a:avLst>
              </a:prstGeom>
              <a:solidFill>
                <a:srgbClr val="F6BF69"/>
              </a:solidFill>
              <a:ln w="12700">
                <a:noFill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55000"/>
                  </a:lnSpc>
                  <a:spcBef>
                    <a:spcPct val="50000"/>
                  </a:spcBef>
                </a:pPr>
                <a:endParaRPr lang="sv-SE"/>
              </a:p>
            </p:txBody>
          </p:sp>
          <p:sp>
            <p:nvSpPr>
              <p:cNvPr id="45" name="Rectangle 13"/>
              <p:cNvSpPr>
                <a:spLocks noChangeArrowheads="1"/>
              </p:cNvSpPr>
              <p:nvPr/>
            </p:nvSpPr>
            <p:spPr bwMode="auto">
              <a:xfrm>
                <a:off x="7236296" y="2998665"/>
                <a:ext cx="936104" cy="18519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36" tIns="45719" rIns="91436" bIns="45719"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</a:pPr>
                <a:r>
                  <a:rPr lang="en-US" sz="1800" dirty="0" smtClean="0">
                    <a:solidFill>
                      <a:schemeClr val="bg1"/>
                    </a:solidFill>
                  </a:rPr>
                  <a:t>Mot-</a:t>
                </a:r>
                <a:r>
                  <a:rPr lang="en-US" sz="1800" dirty="0" err="1" smtClean="0">
                    <a:solidFill>
                      <a:schemeClr val="bg1"/>
                    </a:solidFill>
                  </a:rPr>
                  <a:t>tagare</a:t>
                </a:r>
                <a:endParaRPr lang="en-US" sz="1800" dirty="0" smtClean="0">
                  <a:solidFill>
                    <a:schemeClr val="bg1"/>
                  </a:solidFill>
                </a:endParaRPr>
              </a:p>
              <a:p>
                <a:pPr algn="ctr" eaLnBrk="0" hangingPunct="0">
                  <a:lnSpc>
                    <a:spcPct val="100000"/>
                  </a:lnSpc>
                </a:pPr>
                <a:r>
                  <a:rPr lang="en-US" sz="1800" dirty="0" smtClean="0">
                    <a:solidFill>
                      <a:schemeClr val="bg1"/>
                    </a:solidFill>
                  </a:rPr>
                  <a:t>Entre-</a:t>
                </a:r>
                <a:r>
                  <a:rPr lang="en-US" sz="1800" dirty="0" err="1" smtClean="0">
                    <a:solidFill>
                      <a:schemeClr val="bg1"/>
                    </a:solidFill>
                  </a:rPr>
                  <a:t>prenör</a:t>
                </a:r>
                <a:r>
                  <a:rPr lang="en-US" sz="1800" dirty="0" smtClean="0">
                    <a:solidFill>
                      <a:schemeClr val="bg1"/>
                    </a:solidFill>
                  </a:rPr>
                  <a:t> / 3PL</a:t>
                </a:r>
                <a:endParaRPr lang="sv-SE" sz="1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9" name="Grupp 36"/>
            <p:cNvGrpSpPr>
              <a:grpSpLocks/>
            </p:cNvGrpSpPr>
            <p:nvPr/>
          </p:nvGrpSpPr>
          <p:grpSpPr bwMode="auto">
            <a:xfrm>
              <a:off x="1042591" y="1778902"/>
              <a:ext cx="936625" cy="3312367"/>
              <a:chOff x="467544" y="2348930"/>
              <a:chExt cx="936104" cy="3141662"/>
            </a:xfrm>
          </p:grpSpPr>
          <p:sp>
            <p:nvSpPr>
              <p:cNvPr id="50" name="AutoShape 51"/>
              <p:cNvSpPr>
                <a:spLocks noChangeArrowheads="1"/>
              </p:cNvSpPr>
              <p:nvPr/>
            </p:nvSpPr>
            <p:spPr bwMode="auto">
              <a:xfrm>
                <a:off x="467544" y="2348930"/>
                <a:ext cx="936104" cy="3141662"/>
              </a:xfrm>
              <a:prstGeom prst="roundRect">
                <a:avLst>
                  <a:gd name="adj" fmla="val 16667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">
                <a:noFill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55000"/>
                  </a:lnSpc>
                  <a:spcBef>
                    <a:spcPct val="50000"/>
                  </a:spcBef>
                  <a:defRPr/>
                </a:pPr>
                <a:endParaRPr lang="sv-SE"/>
              </a:p>
            </p:txBody>
          </p:sp>
          <p:sp>
            <p:nvSpPr>
              <p:cNvPr id="51" name="Rectangle 12"/>
              <p:cNvSpPr>
                <a:spLocks noChangeArrowheads="1"/>
              </p:cNvSpPr>
              <p:nvPr/>
            </p:nvSpPr>
            <p:spPr bwMode="auto">
              <a:xfrm>
                <a:off x="467544" y="2736106"/>
                <a:ext cx="864096" cy="17204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36" tIns="45719" rIns="91436" bIns="45719"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</a:pPr>
                <a:r>
                  <a:rPr lang="en-US" sz="1800" dirty="0" smtClean="0">
                    <a:solidFill>
                      <a:schemeClr val="bg1"/>
                    </a:solidFill>
                  </a:rPr>
                  <a:t>Av-</a:t>
                </a:r>
                <a:r>
                  <a:rPr lang="en-US" sz="1800" dirty="0" err="1" smtClean="0">
                    <a:solidFill>
                      <a:schemeClr val="bg1"/>
                    </a:solidFill>
                  </a:rPr>
                  <a:t>sän</a:t>
                </a:r>
                <a:r>
                  <a:rPr lang="en-US" sz="1800" dirty="0" smtClean="0">
                    <a:solidFill>
                      <a:schemeClr val="bg1"/>
                    </a:solidFill>
                  </a:rPr>
                  <a:t>-dare</a:t>
                </a:r>
              </a:p>
              <a:p>
                <a:pPr algn="ctr" eaLnBrk="0" hangingPunct="0">
                  <a:lnSpc>
                    <a:spcPct val="100000"/>
                  </a:lnSpc>
                </a:pPr>
                <a:r>
                  <a:rPr lang="en-US" sz="1800" dirty="0" smtClean="0">
                    <a:solidFill>
                      <a:schemeClr val="bg1"/>
                    </a:solidFill>
                  </a:rPr>
                  <a:t>Leve-</a:t>
                </a:r>
                <a:r>
                  <a:rPr lang="en-US" sz="1800" dirty="0" err="1" smtClean="0">
                    <a:solidFill>
                      <a:schemeClr val="bg1"/>
                    </a:solidFill>
                  </a:rPr>
                  <a:t>rantör</a:t>
                </a:r>
                <a:r>
                  <a:rPr lang="en-US" sz="1800" dirty="0" smtClean="0">
                    <a:solidFill>
                      <a:schemeClr val="bg1"/>
                    </a:solidFill>
                  </a:rPr>
                  <a:t> / 3PL</a:t>
                </a:r>
                <a:endParaRPr lang="en-US" sz="18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2" name="Rektangel 57"/>
            <p:cNvSpPr>
              <a:spLocks noChangeArrowheads="1"/>
            </p:cNvSpPr>
            <p:nvPr/>
          </p:nvSpPr>
          <p:spPr bwMode="auto">
            <a:xfrm>
              <a:off x="4932040" y="3140968"/>
              <a:ext cx="136815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sv-SE" b="0" i="1" dirty="0" smtClean="0">
                  <a:solidFill>
                    <a:schemeClr val="tx2"/>
                  </a:solidFill>
                </a:rPr>
                <a:t>Avisering</a:t>
              </a:r>
              <a:endParaRPr lang="sv-SE" b="0" i="1" dirty="0">
                <a:solidFill>
                  <a:schemeClr val="tx2"/>
                </a:solidFill>
              </a:endParaRPr>
            </a:p>
          </p:txBody>
        </p:sp>
        <p:sp>
          <p:nvSpPr>
            <p:cNvPr id="53" name="Rectangle 18"/>
            <p:cNvSpPr>
              <a:spLocks noChangeArrowheads="1"/>
            </p:cNvSpPr>
            <p:nvPr/>
          </p:nvSpPr>
          <p:spPr bwMode="auto">
            <a:xfrm>
              <a:off x="2376108" y="3096559"/>
              <a:ext cx="1345668" cy="412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64" tIns="44074" rIns="90064" bIns="44074">
              <a:spAutoFit/>
            </a:bodyPr>
            <a:lstStyle/>
            <a:p>
              <a:pPr algn="ctr" defTabSz="895350">
                <a:lnSpc>
                  <a:spcPct val="150000"/>
                </a:lnSpc>
              </a:pPr>
              <a:r>
                <a:rPr lang="sv-SE" b="0" i="1" dirty="0" smtClean="0">
                  <a:solidFill>
                    <a:schemeClr val="tx2"/>
                  </a:solidFill>
                </a:rPr>
                <a:t>Bekräftelse *</a:t>
              </a:r>
              <a:endParaRPr lang="sv-SE" b="0" i="1" dirty="0">
                <a:solidFill>
                  <a:schemeClr val="tx2"/>
                </a:solidFill>
              </a:endParaRPr>
            </a:p>
          </p:txBody>
        </p:sp>
        <p:cxnSp>
          <p:nvCxnSpPr>
            <p:cNvPr id="54" name="Rak pil 53"/>
            <p:cNvCxnSpPr/>
            <p:nvPr/>
          </p:nvCxnSpPr>
          <p:spPr>
            <a:xfrm>
              <a:off x="2052439" y="3079610"/>
              <a:ext cx="187096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18"/>
            <p:cNvSpPr>
              <a:spLocks noChangeArrowheads="1"/>
            </p:cNvSpPr>
            <p:nvPr/>
          </p:nvSpPr>
          <p:spPr bwMode="auto">
            <a:xfrm>
              <a:off x="2430071" y="2719570"/>
              <a:ext cx="1058730" cy="412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64" tIns="44074" rIns="90064" bIns="44074">
              <a:spAutoFit/>
            </a:bodyPr>
            <a:lstStyle/>
            <a:p>
              <a:pPr algn="ctr" defTabSz="895350">
                <a:lnSpc>
                  <a:spcPct val="150000"/>
                </a:lnSpc>
              </a:pPr>
              <a:r>
                <a:rPr lang="sv-SE" b="0" i="1" dirty="0" smtClean="0">
                  <a:solidFill>
                    <a:schemeClr val="tx2"/>
                  </a:solidFill>
                </a:rPr>
                <a:t>Bokning *</a:t>
              </a:r>
              <a:endParaRPr lang="sv-SE" b="0" i="1" dirty="0">
                <a:solidFill>
                  <a:schemeClr val="tx2"/>
                </a:solidFill>
              </a:endParaRPr>
            </a:p>
          </p:txBody>
        </p:sp>
        <p:cxnSp>
          <p:nvCxnSpPr>
            <p:cNvPr id="61" name="Rak pil 60"/>
            <p:cNvCxnSpPr/>
            <p:nvPr/>
          </p:nvCxnSpPr>
          <p:spPr>
            <a:xfrm>
              <a:off x="2051199" y="3482892"/>
              <a:ext cx="1800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triangle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ak pil 61"/>
            <p:cNvCxnSpPr/>
            <p:nvPr/>
          </p:nvCxnSpPr>
          <p:spPr>
            <a:xfrm>
              <a:off x="2051720" y="3851643"/>
              <a:ext cx="1944216" cy="69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ktangel 57"/>
            <p:cNvSpPr>
              <a:spLocks noChangeArrowheads="1"/>
            </p:cNvSpPr>
            <p:nvPr/>
          </p:nvSpPr>
          <p:spPr bwMode="auto">
            <a:xfrm>
              <a:off x="1979712" y="3564305"/>
              <a:ext cx="183166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sv-SE" b="0" i="1" dirty="0" smtClean="0">
                  <a:solidFill>
                    <a:schemeClr val="tx2"/>
                  </a:solidFill>
                </a:rPr>
                <a:t>Transport-instruktion *</a:t>
              </a:r>
              <a:endParaRPr lang="sv-SE" b="0" i="1" dirty="0">
                <a:solidFill>
                  <a:schemeClr val="tx2"/>
                </a:solidFill>
              </a:endParaRPr>
            </a:p>
          </p:txBody>
        </p:sp>
        <p:sp>
          <p:nvSpPr>
            <p:cNvPr id="67" name="Rectangle 18"/>
            <p:cNvSpPr>
              <a:spLocks noChangeArrowheads="1"/>
            </p:cNvSpPr>
            <p:nvPr/>
          </p:nvSpPr>
          <p:spPr bwMode="auto">
            <a:xfrm>
              <a:off x="2498311" y="4437112"/>
              <a:ext cx="1015449" cy="412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64" tIns="44074" rIns="90064" bIns="44074">
              <a:spAutoFit/>
            </a:bodyPr>
            <a:lstStyle/>
            <a:p>
              <a:pPr algn="ctr" defTabSz="895350">
                <a:lnSpc>
                  <a:spcPct val="150000"/>
                </a:lnSpc>
              </a:pPr>
              <a:r>
                <a:rPr lang="sv-SE" b="0" i="1" dirty="0" smtClean="0">
                  <a:solidFill>
                    <a:schemeClr val="tx2"/>
                  </a:solidFill>
                </a:rPr>
                <a:t>Faktura *</a:t>
              </a:r>
              <a:endParaRPr lang="sv-SE" b="0" i="1" dirty="0">
                <a:solidFill>
                  <a:schemeClr val="tx2"/>
                </a:solidFill>
              </a:endParaRPr>
            </a:p>
          </p:txBody>
        </p:sp>
        <p:cxnSp>
          <p:nvCxnSpPr>
            <p:cNvPr id="68" name="Rak pil 67"/>
            <p:cNvCxnSpPr/>
            <p:nvPr/>
          </p:nvCxnSpPr>
          <p:spPr>
            <a:xfrm>
              <a:off x="2022599" y="4848274"/>
              <a:ext cx="1901329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Rak pil 68"/>
            <p:cNvCxnSpPr/>
            <p:nvPr/>
          </p:nvCxnSpPr>
          <p:spPr>
            <a:xfrm>
              <a:off x="4932040" y="3429000"/>
              <a:ext cx="136815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Rak pil 70"/>
            <p:cNvCxnSpPr/>
            <p:nvPr/>
          </p:nvCxnSpPr>
          <p:spPr>
            <a:xfrm>
              <a:off x="7236296" y="3645024"/>
              <a:ext cx="7200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ktangel 71"/>
            <p:cNvSpPr/>
            <p:nvPr/>
          </p:nvSpPr>
          <p:spPr>
            <a:xfrm>
              <a:off x="7183663" y="3356992"/>
              <a:ext cx="62869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b="0" i="1" dirty="0" smtClean="0">
                  <a:solidFill>
                    <a:schemeClr val="tx2"/>
                  </a:solidFill>
                </a:rPr>
                <a:t>SMS</a:t>
              </a:r>
            </a:p>
            <a:p>
              <a:r>
                <a:rPr lang="sv-SE" b="0" i="1" dirty="0" smtClean="0">
                  <a:solidFill>
                    <a:schemeClr val="tx2"/>
                  </a:solidFill>
                </a:rPr>
                <a:t>Mail</a:t>
              </a:r>
            </a:p>
          </p:txBody>
        </p:sp>
        <p:pic>
          <p:nvPicPr>
            <p:cNvPr id="73" name="Picture 5" descr="2049466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7884368" y="3284984"/>
              <a:ext cx="504056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4" name="Rektangel 73"/>
            <p:cNvSpPr/>
            <p:nvPr/>
          </p:nvSpPr>
          <p:spPr>
            <a:xfrm>
              <a:off x="1259632" y="5589240"/>
              <a:ext cx="6336705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sv-SE" sz="1400" b="0" i="1" dirty="0" smtClean="0">
                  <a:solidFill>
                    <a:srgbClr val="C00000"/>
                  </a:solidFill>
                </a:rPr>
                <a:t>* </a:t>
              </a:r>
              <a:r>
                <a:rPr lang="sv-SE" sz="1400" b="0" dirty="0" smtClean="0">
                  <a:solidFill>
                    <a:srgbClr val="C00000"/>
                  </a:solidFill>
                </a:rPr>
                <a:t>Dessa meddelanden kan beroende på avtalets utformning i stället skickas mellan speditör och mottagare</a:t>
              </a:r>
            </a:p>
            <a:p>
              <a:r>
                <a:rPr lang="sv-SE" sz="1400" b="0" dirty="0" smtClean="0">
                  <a:solidFill>
                    <a:srgbClr val="C00000"/>
                  </a:solidFill>
                </a:rPr>
                <a:t>** Avisering kan gälla ankomst, avvikelse och besked </a:t>
              </a:r>
              <a:r>
                <a:rPr lang="sv-SE" sz="1400" b="0" dirty="0">
                  <a:solidFill>
                    <a:srgbClr val="C00000"/>
                  </a:solidFill>
                </a:rPr>
                <a:t>om </a:t>
              </a:r>
              <a:r>
                <a:rPr lang="sv-SE" sz="1400" b="0" dirty="0" smtClean="0">
                  <a:solidFill>
                    <a:srgbClr val="C00000"/>
                  </a:solidFill>
                </a:rPr>
                <a:t>utförd leverans</a:t>
              </a:r>
              <a:endParaRPr lang="sv-SE" sz="1400" b="0" dirty="0">
                <a:solidFill>
                  <a:srgbClr val="C00000"/>
                </a:solidFill>
              </a:endParaRPr>
            </a:p>
          </p:txBody>
        </p:sp>
        <p:cxnSp>
          <p:nvCxnSpPr>
            <p:cNvPr id="75" name="Rak pil 74"/>
            <p:cNvCxnSpPr/>
            <p:nvPr/>
          </p:nvCxnSpPr>
          <p:spPr>
            <a:xfrm>
              <a:off x="1979216" y="2132856"/>
              <a:ext cx="432097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triangle" w="med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ktangel 75"/>
            <p:cNvSpPr/>
            <p:nvPr/>
          </p:nvSpPr>
          <p:spPr>
            <a:xfrm>
              <a:off x="1952207" y="1862593"/>
              <a:ext cx="437491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sv-SE" b="0" i="1" dirty="0" smtClean="0">
                  <a:solidFill>
                    <a:schemeClr val="tx2"/>
                  </a:solidFill>
                </a:rPr>
                <a:t>Handelsmeddelanden i BEAst </a:t>
              </a:r>
              <a:r>
                <a:rPr lang="sv-SE" b="0" i="1" dirty="0" err="1" smtClean="0">
                  <a:solidFill>
                    <a:schemeClr val="tx2"/>
                  </a:solidFill>
                </a:rPr>
                <a:t>Supply</a:t>
              </a:r>
              <a:r>
                <a:rPr lang="sv-SE" b="0" i="1" dirty="0" smtClean="0">
                  <a:solidFill>
                    <a:schemeClr val="tx2"/>
                  </a:solidFill>
                </a:rPr>
                <a:t> Material</a:t>
              </a:r>
            </a:p>
          </p:txBody>
        </p:sp>
      </p:grpSp>
      <p:sp>
        <p:nvSpPr>
          <p:cNvPr id="37" name="Platshållare för bildnumm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F64A7-CB9E-4D9A-A360-3267D160C419}" type="slidenum">
              <a:rPr lang="sv-SE" smtClean="0"/>
              <a:pPr>
                <a:defRPr/>
              </a:pPr>
              <a:t>52</a:t>
            </a:fld>
            <a:endParaRPr lang="sv-SE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Avisering om ankomst och avvikelse sker via speditör eller TA-system beroende på avtal</a:t>
            </a:r>
            <a:endParaRPr lang="sv-SE" i="1" dirty="0" smtClean="0">
              <a:solidFill>
                <a:srgbClr val="FF0000"/>
              </a:solidFill>
            </a:endParaRPr>
          </a:p>
        </p:txBody>
      </p:sp>
      <p:sp>
        <p:nvSpPr>
          <p:cNvPr id="65" name="Platshållare för bildnummer 64"/>
          <p:cNvSpPr>
            <a:spLocks noGrp="1"/>
          </p:cNvSpPr>
          <p:nvPr>
            <p:ph type="sldNum" sz="quarter" idx="12"/>
          </p:nvPr>
        </p:nvSpPr>
        <p:spPr>
          <a:xfrm>
            <a:off x="7059488" y="6324600"/>
            <a:ext cx="1905000" cy="457200"/>
          </a:xfrm>
        </p:spPr>
        <p:txBody>
          <a:bodyPr/>
          <a:lstStyle/>
          <a:p>
            <a:pPr>
              <a:defRPr/>
            </a:pPr>
            <a:fld id="{A9CF64A7-CB9E-4D9A-A360-3267D160C419}" type="slidenum">
              <a:rPr lang="sv-SE" smtClean="0"/>
              <a:pPr>
                <a:defRPr/>
              </a:pPr>
              <a:t>53</a:t>
            </a:fld>
            <a:endParaRPr lang="sv-SE" dirty="0"/>
          </a:p>
        </p:txBody>
      </p:sp>
      <p:grpSp>
        <p:nvGrpSpPr>
          <p:cNvPr id="4" name="Grupp 3"/>
          <p:cNvGrpSpPr/>
          <p:nvPr/>
        </p:nvGrpSpPr>
        <p:grpSpPr>
          <a:xfrm>
            <a:off x="1259632" y="1700808"/>
            <a:ext cx="6552479" cy="3888432"/>
            <a:chOff x="1259632" y="1700808"/>
            <a:chExt cx="6552479" cy="3888432"/>
          </a:xfrm>
        </p:grpSpPr>
        <p:grpSp>
          <p:nvGrpSpPr>
            <p:cNvPr id="2" name="Grupp 35"/>
            <p:cNvGrpSpPr>
              <a:grpSpLocks/>
            </p:cNvGrpSpPr>
            <p:nvPr/>
          </p:nvGrpSpPr>
          <p:grpSpPr bwMode="auto">
            <a:xfrm>
              <a:off x="4283968" y="3068960"/>
              <a:ext cx="936873" cy="1440160"/>
              <a:chOff x="4067944" y="2348930"/>
              <a:chExt cx="936352" cy="3141662"/>
            </a:xfrm>
          </p:grpSpPr>
          <p:sp>
            <p:nvSpPr>
              <p:cNvPr id="80" name="AutoShape 51"/>
              <p:cNvSpPr>
                <a:spLocks noChangeArrowheads="1"/>
              </p:cNvSpPr>
              <p:nvPr/>
            </p:nvSpPr>
            <p:spPr bwMode="auto">
              <a:xfrm>
                <a:off x="4067944" y="2348930"/>
                <a:ext cx="936104" cy="3141662"/>
              </a:xfrm>
              <a:prstGeom prst="roundRect">
                <a:avLst>
                  <a:gd name="adj" fmla="val 16667"/>
                </a:avLst>
              </a:prstGeom>
              <a:solidFill>
                <a:srgbClr val="99CC66"/>
              </a:solidFill>
              <a:ln w="12700">
                <a:noFill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55000"/>
                  </a:lnSpc>
                  <a:spcBef>
                    <a:spcPct val="50000"/>
                  </a:spcBef>
                </a:pPr>
                <a:endParaRPr lang="sv-SE"/>
              </a:p>
            </p:txBody>
          </p:sp>
          <p:sp>
            <p:nvSpPr>
              <p:cNvPr id="83" name="Rectangle 12"/>
              <p:cNvSpPr>
                <a:spLocks noChangeArrowheads="1"/>
              </p:cNvSpPr>
              <p:nvPr/>
            </p:nvSpPr>
            <p:spPr bwMode="auto">
              <a:xfrm>
                <a:off x="4067944" y="2780927"/>
                <a:ext cx="936352" cy="7199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36" tIns="45719" rIns="91436" bIns="45719"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</a:pPr>
                <a:r>
                  <a:rPr lang="sv-SE" sz="1800" dirty="0" err="1" smtClean="0">
                    <a:solidFill>
                      <a:schemeClr val="bg1"/>
                    </a:solidFill>
                  </a:rPr>
                  <a:t>Spe-ditör</a:t>
                </a:r>
                <a:endParaRPr lang="sv-SE" sz="1800" dirty="0" smtClean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" name="Grupp 32"/>
            <p:cNvGrpSpPr>
              <a:grpSpLocks/>
            </p:cNvGrpSpPr>
            <p:nvPr/>
          </p:nvGrpSpPr>
          <p:grpSpPr bwMode="auto">
            <a:xfrm>
              <a:off x="2051199" y="3789040"/>
              <a:ext cx="936625" cy="1756066"/>
              <a:chOff x="7236296" y="2420938"/>
              <a:chExt cx="936104" cy="3961554"/>
            </a:xfrm>
          </p:grpSpPr>
          <p:sp>
            <p:nvSpPr>
              <p:cNvPr id="98" name="AutoShape 52"/>
              <p:cNvSpPr>
                <a:spLocks noChangeArrowheads="1"/>
              </p:cNvSpPr>
              <p:nvPr/>
            </p:nvSpPr>
            <p:spPr bwMode="auto">
              <a:xfrm>
                <a:off x="7236296" y="2420938"/>
                <a:ext cx="936104" cy="3961554"/>
              </a:xfrm>
              <a:prstGeom prst="roundRect">
                <a:avLst>
                  <a:gd name="adj" fmla="val 16667"/>
                </a:avLst>
              </a:prstGeom>
              <a:solidFill>
                <a:srgbClr val="F6BF69"/>
              </a:solidFill>
              <a:ln w="12700">
                <a:noFill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55000"/>
                  </a:lnSpc>
                  <a:spcBef>
                    <a:spcPct val="50000"/>
                  </a:spcBef>
                </a:pPr>
                <a:endParaRPr lang="sv-SE"/>
              </a:p>
            </p:txBody>
          </p:sp>
          <p:sp>
            <p:nvSpPr>
              <p:cNvPr id="99" name="Rectangle 13"/>
              <p:cNvSpPr>
                <a:spLocks noChangeArrowheads="1"/>
              </p:cNvSpPr>
              <p:nvPr/>
            </p:nvSpPr>
            <p:spPr bwMode="auto">
              <a:xfrm>
                <a:off x="7236296" y="3395606"/>
                <a:ext cx="936104" cy="1814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36" tIns="45719" rIns="91436" bIns="45719"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</a:pPr>
                <a:r>
                  <a:rPr lang="en-US" sz="1800" dirty="0" smtClean="0">
                    <a:solidFill>
                      <a:schemeClr val="bg1"/>
                    </a:solidFill>
                  </a:rPr>
                  <a:t>Gods-mot-</a:t>
                </a:r>
                <a:r>
                  <a:rPr lang="en-US" sz="1800" dirty="0" err="1" smtClean="0">
                    <a:solidFill>
                      <a:schemeClr val="bg1"/>
                    </a:solidFill>
                  </a:rPr>
                  <a:t>tagare</a:t>
                </a:r>
                <a:endParaRPr lang="en-US" sz="1800" dirty="0" smtClean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23" name="Rak pil 122"/>
            <p:cNvCxnSpPr/>
            <p:nvPr/>
          </p:nvCxnSpPr>
          <p:spPr>
            <a:xfrm>
              <a:off x="2987824" y="4967522"/>
              <a:ext cx="388843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Rektangel 126"/>
            <p:cNvSpPr/>
            <p:nvPr/>
          </p:nvSpPr>
          <p:spPr>
            <a:xfrm>
              <a:off x="1835696" y="2996952"/>
              <a:ext cx="755335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b="0" dirty="0" smtClean="0">
                  <a:solidFill>
                    <a:schemeClr val="bg2"/>
                  </a:solidFill>
                </a:rPr>
                <a:t>SMS</a:t>
              </a:r>
            </a:p>
            <a:p>
              <a:r>
                <a:rPr lang="sv-SE" b="0" dirty="0" smtClean="0">
                  <a:solidFill>
                    <a:schemeClr val="bg2"/>
                  </a:solidFill>
                </a:rPr>
                <a:t>Mail</a:t>
              </a:r>
            </a:p>
            <a:p>
              <a:r>
                <a:rPr lang="sv-SE" b="0" dirty="0" smtClean="0">
                  <a:solidFill>
                    <a:schemeClr val="bg2"/>
                  </a:solidFill>
                </a:rPr>
                <a:t>internt</a:t>
              </a:r>
            </a:p>
          </p:txBody>
        </p:sp>
        <p:pic>
          <p:nvPicPr>
            <p:cNvPr id="128" name="Picture 5" descr="2049466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2123728" y="1988840"/>
              <a:ext cx="792088" cy="1047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" name="Rectangle 18"/>
            <p:cNvSpPr>
              <a:spLocks noChangeArrowheads="1"/>
            </p:cNvSpPr>
            <p:nvPr/>
          </p:nvSpPr>
          <p:spPr bwMode="auto">
            <a:xfrm>
              <a:off x="4099541" y="4653136"/>
              <a:ext cx="1737889" cy="335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64" tIns="44074" rIns="90064" bIns="44074">
              <a:spAutoFit/>
            </a:bodyPr>
            <a:lstStyle/>
            <a:p>
              <a:pPr algn="ctr" defTabSz="895350"/>
              <a:r>
                <a:rPr lang="sv-SE" b="0" dirty="0" smtClean="0">
                  <a:solidFill>
                    <a:schemeClr val="tx2"/>
                  </a:solidFill>
                </a:rPr>
                <a:t>Avisering via EDI</a:t>
              </a:r>
              <a:endParaRPr lang="sv-SE" b="0" dirty="0">
                <a:solidFill>
                  <a:schemeClr val="tx2"/>
                </a:solidFill>
              </a:endParaRPr>
            </a:p>
          </p:txBody>
        </p:sp>
        <p:cxnSp>
          <p:nvCxnSpPr>
            <p:cNvPr id="166" name="Elbow Connector 2"/>
            <p:cNvCxnSpPr>
              <a:stCxn id="80" idx="0"/>
            </p:cNvCxnSpPr>
            <p:nvPr/>
          </p:nvCxnSpPr>
          <p:spPr>
            <a:xfrm rot="16200000" flipV="1">
              <a:off x="3685678" y="2002356"/>
              <a:ext cx="296743" cy="1836465"/>
            </a:xfrm>
            <a:prstGeom prst="bentConnector2">
              <a:avLst/>
            </a:prstGeom>
            <a:ln w="38100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upp 35"/>
            <p:cNvGrpSpPr>
              <a:grpSpLocks/>
            </p:cNvGrpSpPr>
            <p:nvPr/>
          </p:nvGrpSpPr>
          <p:grpSpPr bwMode="auto">
            <a:xfrm>
              <a:off x="6867657" y="3645024"/>
              <a:ext cx="944454" cy="1944216"/>
              <a:chOff x="4060119" y="2348930"/>
              <a:chExt cx="943929" cy="3141662"/>
            </a:xfrm>
            <a:solidFill>
              <a:schemeClr val="accent1">
                <a:lumMod val="60000"/>
                <a:lumOff val="40000"/>
              </a:schemeClr>
            </a:solidFill>
          </p:grpSpPr>
          <p:sp>
            <p:nvSpPr>
              <p:cNvPr id="135" name="AutoShape 51"/>
              <p:cNvSpPr>
                <a:spLocks noChangeArrowheads="1"/>
              </p:cNvSpPr>
              <p:nvPr/>
            </p:nvSpPr>
            <p:spPr bwMode="auto">
              <a:xfrm>
                <a:off x="4067944" y="2348930"/>
                <a:ext cx="936104" cy="3141662"/>
              </a:xfrm>
              <a:prstGeom prst="roundRect">
                <a:avLst>
                  <a:gd name="adj" fmla="val 16667"/>
                </a:avLst>
              </a:prstGeom>
              <a:grpFill/>
              <a:ln w="12700">
                <a:noFill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eaLnBrk="0" hangingPunct="0">
                  <a:lnSpc>
                    <a:spcPct val="55000"/>
                  </a:lnSpc>
                  <a:spcBef>
                    <a:spcPct val="50000"/>
                  </a:spcBef>
                </a:pPr>
                <a:endParaRPr lang="sv-SE" dirty="0"/>
              </a:p>
            </p:txBody>
          </p:sp>
          <p:sp>
            <p:nvSpPr>
              <p:cNvPr id="136" name="Rectangle 12"/>
              <p:cNvSpPr>
                <a:spLocks noChangeArrowheads="1"/>
              </p:cNvSpPr>
              <p:nvPr/>
            </p:nvSpPr>
            <p:spPr bwMode="auto">
              <a:xfrm>
                <a:off x="4060119" y="2594373"/>
                <a:ext cx="936352" cy="246903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square" lIns="91436" tIns="45719" rIns="91436" bIns="45719">
                <a:spAutoFit/>
              </a:bodyPr>
              <a:lstStyle/>
              <a:p>
                <a:pPr algn="ctr" eaLnBrk="0" hangingPunct="0">
                  <a:lnSpc>
                    <a:spcPct val="100000"/>
                  </a:lnSpc>
                </a:pPr>
                <a:r>
                  <a:rPr lang="sv-SE" sz="1800" dirty="0" smtClean="0">
                    <a:solidFill>
                      <a:schemeClr val="bg1"/>
                    </a:solidFill>
                  </a:rPr>
                  <a:t>Gods-avsändares TA-sys-tem</a:t>
                </a:r>
                <a:endParaRPr lang="sv-SE" sz="18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6" name="Rektangel 45"/>
            <p:cNvSpPr/>
            <p:nvPr/>
          </p:nvSpPr>
          <p:spPr>
            <a:xfrm>
              <a:off x="3059832" y="2484185"/>
              <a:ext cx="160569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b="0" dirty="0" smtClean="0">
                  <a:solidFill>
                    <a:schemeClr val="tx2"/>
                  </a:solidFill>
                </a:rPr>
                <a:t>SMS, Mail, Tele</a:t>
              </a:r>
              <a:endParaRPr lang="sv-SE" dirty="0"/>
            </a:p>
          </p:txBody>
        </p:sp>
        <p:cxnSp>
          <p:nvCxnSpPr>
            <p:cNvPr id="48" name="Elbow Connector 2"/>
            <p:cNvCxnSpPr/>
            <p:nvPr/>
          </p:nvCxnSpPr>
          <p:spPr>
            <a:xfrm rot="5400000" flipH="1" flipV="1">
              <a:off x="2141078" y="3366708"/>
              <a:ext cx="837033" cy="7632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18"/>
            <p:cNvSpPr>
              <a:spLocks noChangeArrowheads="1"/>
            </p:cNvSpPr>
            <p:nvPr/>
          </p:nvSpPr>
          <p:spPr bwMode="auto">
            <a:xfrm>
              <a:off x="5680432" y="3852337"/>
              <a:ext cx="763777" cy="335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64" tIns="44074" rIns="90064" bIns="44074">
              <a:spAutoFit/>
            </a:bodyPr>
            <a:lstStyle/>
            <a:p>
              <a:pPr algn="ctr" defTabSz="895350"/>
              <a:r>
                <a:rPr lang="sv-SE" b="0" dirty="0" smtClean="0">
                  <a:solidFill>
                    <a:schemeClr val="tx2"/>
                  </a:solidFill>
                </a:rPr>
                <a:t>Status</a:t>
              </a:r>
            </a:p>
          </p:txBody>
        </p:sp>
        <p:cxnSp>
          <p:nvCxnSpPr>
            <p:cNvPr id="54" name="Rak pil 53"/>
            <p:cNvCxnSpPr/>
            <p:nvPr/>
          </p:nvCxnSpPr>
          <p:spPr>
            <a:xfrm>
              <a:off x="5220072" y="4149080"/>
              <a:ext cx="165618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ktangel 54"/>
            <p:cNvSpPr/>
            <p:nvPr/>
          </p:nvSpPr>
          <p:spPr>
            <a:xfrm>
              <a:off x="1259632" y="1700808"/>
              <a:ext cx="165618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sv-SE" b="0" dirty="0" smtClean="0">
                  <a:solidFill>
                    <a:srgbClr val="C00000"/>
                  </a:solidFill>
                </a:rPr>
                <a:t>Godsmottagare, person eller funktion</a:t>
              </a:r>
              <a:endParaRPr lang="sv-SE" dirty="0">
                <a:solidFill>
                  <a:srgbClr val="C00000"/>
                </a:solidFill>
              </a:endParaRPr>
            </a:p>
          </p:txBody>
        </p:sp>
        <p:cxnSp>
          <p:nvCxnSpPr>
            <p:cNvPr id="23" name="Elbow Connector 2"/>
            <p:cNvCxnSpPr>
              <a:stCxn id="135" idx="0"/>
            </p:cNvCxnSpPr>
            <p:nvPr/>
          </p:nvCxnSpPr>
          <p:spPr>
            <a:xfrm rot="16200000" flipV="1">
              <a:off x="4445732" y="746956"/>
              <a:ext cx="1368152" cy="4427984"/>
            </a:xfrm>
            <a:prstGeom prst="bentConnector2">
              <a:avLst/>
            </a:prstGeom>
            <a:ln w="38100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ktangel 23"/>
            <p:cNvSpPr/>
            <p:nvPr/>
          </p:nvSpPr>
          <p:spPr>
            <a:xfrm>
              <a:off x="5535320" y="1938318"/>
              <a:ext cx="111921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b="0" dirty="0" smtClean="0">
                  <a:solidFill>
                    <a:schemeClr val="tx2"/>
                  </a:solidFill>
                </a:rPr>
                <a:t>SMS, Mail</a:t>
              </a:r>
              <a:endParaRPr lang="sv-SE" dirty="0"/>
            </a:p>
          </p:txBody>
        </p:sp>
        <p:cxnSp>
          <p:nvCxnSpPr>
            <p:cNvPr id="25" name="Rak pil 24"/>
            <p:cNvCxnSpPr/>
            <p:nvPr/>
          </p:nvCxnSpPr>
          <p:spPr>
            <a:xfrm>
              <a:off x="2987824" y="4124270"/>
              <a:ext cx="129614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18"/>
            <p:cNvSpPr>
              <a:spLocks noChangeArrowheads="1"/>
            </p:cNvSpPr>
            <p:nvPr/>
          </p:nvSpPr>
          <p:spPr bwMode="auto">
            <a:xfrm>
              <a:off x="3203941" y="3846950"/>
              <a:ext cx="1077452" cy="581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64" tIns="44074" rIns="90064" bIns="44074">
              <a:spAutoFit/>
            </a:bodyPr>
            <a:lstStyle/>
            <a:p>
              <a:pPr algn="ctr" defTabSz="895350"/>
              <a:r>
                <a:rPr lang="sv-SE" b="0" dirty="0" smtClean="0">
                  <a:solidFill>
                    <a:schemeClr val="tx2"/>
                  </a:solidFill>
                </a:rPr>
                <a:t>Avisering </a:t>
              </a:r>
            </a:p>
            <a:p>
              <a:pPr algn="ctr" defTabSz="895350"/>
              <a:r>
                <a:rPr lang="sv-SE" b="0" dirty="0" smtClean="0">
                  <a:solidFill>
                    <a:schemeClr val="tx2"/>
                  </a:solidFill>
                </a:rPr>
                <a:t>via EDI</a:t>
              </a:r>
              <a:endParaRPr lang="sv-SE" b="0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948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Platshållare för bildnummer 5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/>
            <a:fld id="{227D2D7C-5BE8-460E-AFC8-ED7169FD2BF8}" type="slidenum">
              <a:rPr lang="en-US" sz="1200" b="0">
                <a:solidFill>
                  <a:schemeClr val="bg1"/>
                </a:solidFill>
              </a:rPr>
              <a:pPr algn="r"/>
              <a:t>54</a:t>
            </a:fld>
            <a:endParaRPr lang="en-US" sz="1200" b="0">
              <a:solidFill>
                <a:schemeClr val="bg1"/>
              </a:solidFill>
            </a:endParaRPr>
          </a:p>
        </p:txBody>
      </p:sp>
      <p:sp>
        <p:nvSpPr>
          <p:cNvPr id="64514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v-SE" dirty="0" smtClean="0"/>
              <a:t>Rekommenderade standarder för meddelanden i informationsmodell</a:t>
            </a:r>
            <a:endParaRPr lang="sv-SE" sz="1800" i="1" dirty="0" smtClean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75305"/>
              </p:ext>
            </p:extLst>
          </p:nvPr>
        </p:nvGraphicFramePr>
        <p:xfrm>
          <a:off x="1259632" y="1592808"/>
          <a:ext cx="604867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5"/>
                <a:gridCol w="2232248"/>
                <a:gridCol w="1152129"/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Meddelande och version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Standard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Utgivare</a:t>
                      </a:r>
                      <a:endParaRPr lang="sv-S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Katalog, </a:t>
                      </a:r>
                      <a:r>
                        <a:rPr lang="sv-SE" sz="1400" dirty="0" err="1" smtClean="0"/>
                        <a:t>ver</a:t>
                      </a:r>
                      <a:r>
                        <a:rPr lang="sv-SE" sz="1400" dirty="0" smtClean="0"/>
                        <a:t> </a:t>
                      </a:r>
                      <a:r>
                        <a:rPr lang="sv-SE" sz="1400" dirty="0" smtClean="0"/>
                        <a:t>1.2.3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BEAst </a:t>
                      </a:r>
                      <a:r>
                        <a:rPr lang="sv-SE" sz="1400" dirty="0" err="1" smtClean="0"/>
                        <a:t>Trade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BEAst</a:t>
                      </a:r>
                      <a:endParaRPr lang="sv-S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Leveransplan, </a:t>
                      </a:r>
                      <a:r>
                        <a:rPr lang="sv-SE" sz="1400" dirty="0" err="1" smtClean="0"/>
                        <a:t>ver</a:t>
                      </a:r>
                      <a:r>
                        <a:rPr lang="sv-SE" sz="1400" dirty="0" smtClean="0"/>
                        <a:t> 1.3 *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BEAst </a:t>
                      </a:r>
                      <a:r>
                        <a:rPr lang="sv-SE" sz="1400" dirty="0" err="1" smtClean="0"/>
                        <a:t>Supply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BEAst</a:t>
                      </a:r>
                      <a:endParaRPr lang="sv-S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Svar på leveransplan, </a:t>
                      </a:r>
                      <a:r>
                        <a:rPr lang="sv-SE" sz="1400" dirty="0" err="1" smtClean="0"/>
                        <a:t>ver</a:t>
                      </a:r>
                      <a:r>
                        <a:rPr lang="sv-SE" sz="1400" dirty="0" smtClean="0"/>
                        <a:t> 1.0 *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BEAst </a:t>
                      </a:r>
                      <a:r>
                        <a:rPr lang="sv-SE" sz="1400" dirty="0" err="1" smtClean="0"/>
                        <a:t>Supply</a:t>
                      </a:r>
                      <a:r>
                        <a:rPr lang="sv-SE" sz="1400" dirty="0" smtClean="0"/>
                        <a:t> Material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BEAst</a:t>
                      </a:r>
                      <a:endParaRPr lang="sv-S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Avrop, </a:t>
                      </a:r>
                      <a:r>
                        <a:rPr lang="sv-SE" sz="1400" dirty="0" err="1" smtClean="0"/>
                        <a:t>ver</a:t>
                      </a:r>
                      <a:r>
                        <a:rPr lang="sv-SE" sz="1400" dirty="0" smtClean="0"/>
                        <a:t> 1.1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BEAst </a:t>
                      </a:r>
                      <a:r>
                        <a:rPr lang="sv-SE" sz="1400" dirty="0" err="1" smtClean="0"/>
                        <a:t>Supply</a:t>
                      </a:r>
                      <a:r>
                        <a:rPr lang="sv-SE" sz="1400" dirty="0" smtClean="0"/>
                        <a:t> Material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BEAst</a:t>
                      </a:r>
                      <a:endParaRPr lang="sv-S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Avropsbekräftelse, </a:t>
                      </a:r>
                      <a:r>
                        <a:rPr lang="sv-SE" sz="1400" dirty="0" err="1" smtClean="0"/>
                        <a:t>ver</a:t>
                      </a:r>
                      <a:r>
                        <a:rPr lang="sv-SE" sz="1400" dirty="0" smtClean="0"/>
                        <a:t> 1.1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BEAst </a:t>
                      </a:r>
                      <a:r>
                        <a:rPr lang="sv-SE" sz="1400" dirty="0" err="1" smtClean="0"/>
                        <a:t>Supply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smtClean="0"/>
                        <a:t>BEAst</a:t>
                      </a:r>
                      <a:endParaRPr lang="sv-S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Orderändring, </a:t>
                      </a:r>
                      <a:r>
                        <a:rPr lang="sv-SE" sz="1400" dirty="0" err="1" smtClean="0"/>
                        <a:t>ver</a:t>
                      </a:r>
                      <a:r>
                        <a:rPr lang="sv-SE" sz="1400" dirty="0" smtClean="0"/>
                        <a:t> 1.0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BEAst </a:t>
                      </a:r>
                      <a:r>
                        <a:rPr lang="sv-SE" sz="1400" dirty="0" err="1" smtClean="0"/>
                        <a:t>Supply</a:t>
                      </a:r>
                      <a:r>
                        <a:rPr lang="sv-SE" sz="1400" dirty="0" smtClean="0"/>
                        <a:t> Material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BEAst</a:t>
                      </a:r>
                      <a:endParaRPr lang="sv-S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Leveransavisering, </a:t>
                      </a:r>
                      <a:r>
                        <a:rPr lang="sv-SE" sz="1400" dirty="0" err="1" smtClean="0"/>
                        <a:t>ver</a:t>
                      </a:r>
                      <a:r>
                        <a:rPr lang="sv-SE" sz="1400" dirty="0" smtClean="0"/>
                        <a:t> 1.1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BEAst </a:t>
                      </a:r>
                      <a:r>
                        <a:rPr lang="sv-SE" sz="1400" dirty="0" err="1" smtClean="0"/>
                        <a:t>Supply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smtClean="0"/>
                        <a:t>BEAst</a:t>
                      </a:r>
                      <a:endParaRPr lang="sv-S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Avisering, </a:t>
                      </a:r>
                      <a:r>
                        <a:rPr lang="sv-SE" sz="1400" dirty="0" err="1" smtClean="0"/>
                        <a:t>ver</a:t>
                      </a:r>
                      <a:r>
                        <a:rPr lang="sv-SE" sz="1400" dirty="0" smtClean="0"/>
                        <a:t> 1.3 *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BEAst </a:t>
                      </a:r>
                      <a:r>
                        <a:rPr lang="sv-SE" sz="1400" dirty="0" err="1" smtClean="0"/>
                        <a:t>Supply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BEAst</a:t>
                      </a:r>
                      <a:endParaRPr lang="sv-S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Faktura, </a:t>
                      </a:r>
                      <a:r>
                        <a:rPr lang="sv-SE" sz="1400" dirty="0" err="1" smtClean="0"/>
                        <a:t>ver</a:t>
                      </a:r>
                      <a:r>
                        <a:rPr lang="sv-SE" sz="1400" dirty="0" smtClean="0"/>
                        <a:t> </a:t>
                      </a:r>
                      <a:r>
                        <a:rPr lang="sv-SE" sz="1400" dirty="0" smtClean="0"/>
                        <a:t>2.0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BEAst </a:t>
                      </a:r>
                      <a:r>
                        <a:rPr lang="sv-SE" sz="1400" dirty="0" err="1" smtClean="0"/>
                        <a:t>Invoice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BEAst</a:t>
                      </a:r>
                      <a:endParaRPr lang="sv-SE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F64A7-CB9E-4D9A-A360-3267D160C419}" type="slidenum">
              <a:rPr lang="sv-SE" smtClean="0"/>
              <a:pPr>
                <a:defRPr/>
              </a:pPr>
              <a:t>54</a:t>
            </a:fld>
            <a:endParaRPr lang="sv-SE"/>
          </a:p>
        </p:txBody>
      </p:sp>
      <p:sp>
        <p:nvSpPr>
          <p:cNvPr id="2" name="Rektangel 1"/>
          <p:cNvSpPr/>
          <p:nvPr/>
        </p:nvSpPr>
        <p:spPr>
          <a:xfrm>
            <a:off x="323528" y="5534828"/>
            <a:ext cx="86709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0" dirty="0" smtClean="0"/>
              <a:t>* Dessa meddelanden är gemensamma med anläggningsflödet (BEAst </a:t>
            </a:r>
            <a:r>
              <a:rPr lang="sv-SE" b="0" dirty="0" err="1" smtClean="0"/>
              <a:t>Supply</a:t>
            </a:r>
            <a:r>
              <a:rPr lang="sv-SE" b="0" dirty="0" smtClean="0"/>
              <a:t> </a:t>
            </a:r>
            <a:r>
              <a:rPr lang="sv-SE" b="0" dirty="0" err="1" smtClean="0"/>
              <a:t>NeC</a:t>
            </a:r>
            <a:r>
              <a:rPr lang="sv-SE" b="0" dirty="0"/>
              <a:t>)</a:t>
            </a:r>
            <a:endParaRPr lang="sv-SE" b="0" dirty="0" smtClean="0"/>
          </a:p>
          <a:p>
            <a:r>
              <a:rPr lang="sv-SE" b="0" dirty="0" smtClean="0"/>
              <a:t>Mot speditör rekommenderas </a:t>
            </a:r>
            <a:r>
              <a:rPr lang="sv-SE" b="0" dirty="0"/>
              <a:t>meddelanden </a:t>
            </a:r>
            <a:r>
              <a:rPr lang="sv-SE" b="0" dirty="0" smtClean="0"/>
              <a:t>enligt </a:t>
            </a:r>
            <a:r>
              <a:rPr lang="sv-SE" b="0" dirty="0" err="1" smtClean="0"/>
              <a:t>Pharos</a:t>
            </a:r>
            <a:r>
              <a:rPr lang="sv-SE" b="0" dirty="0" smtClean="0"/>
              <a:t> för bokning och transportinstruktion</a:t>
            </a:r>
            <a:endParaRPr lang="sv-SE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Box 126"/>
          <p:cNvSpPr txBox="1">
            <a:spLocks noChangeArrowheads="1"/>
          </p:cNvSpPr>
          <p:nvPr/>
        </p:nvSpPr>
        <p:spPr bwMode="auto">
          <a:xfrm>
            <a:off x="216792" y="188913"/>
            <a:ext cx="86756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sv-SE" sz="2800" dirty="0">
                <a:solidFill>
                  <a:schemeClr val="bg1"/>
                </a:solidFill>
              </a:rPr>
              <a:t>Parter och juridiska </a:t>
            </a:r>
            <a:r>
              <a:rPr lang="sv-SE" sz="2800" dirty="0" smtClean="0">
                <a:solidFill>
                  <a:schemeClr val="bg1"/>
                </a:solidFill>
              </a:rPr>
              <a:t>gränssnitt, typfall 3. Både kund och leverantör kan ha avtal med 3PL</a:t>
            </a:r>
            <a:endParaRPr lang="sv-SE" sz="2800" dirty="0">
              <a:solidFill>
                <a:schemeClr val="bg1"/>
              </a:solidFill>
            </a:endParaRPr>
          </a:p>
        </p:txBody>
      </p:sp>
      <p:sp>
        <p:nvSpPr>
          <p:cNvPr id="5" name="Rektangel med rundade hörn 4"/>
          <p:cNvSpPr/>
          <p:nvPr/>
        </p:nvSpPr>
        <p:spPr>
          <a:xfrm>
            <a:off x="701973" y="2276711"/>
            <a:ext cx="701675" cy="27358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L</a:t>
            </a:r>
            <a:endParaRPr lang="sv-SE" sz="1400" dirty="0">
              <a:solidFill>
                <a:srgbClr val="FFFFFF"/>
              </a:solidFill>
              <a:cs typeface="Arial" charset="0"/>
            </a:endParaRP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>
                <a:solidFill>
                  <a:srgbClr val="FFFFFF"/>
                </a:solidFill>
                <a:cs typeface="Arial" charset="0"/>
              </a:rPr>
              <a:t>E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>
                <a:solidFill>
                  <a:srgbClr val="FFFFFF"/>
                </a:solidFill>
                <a:cs typeface="Arial" charset="0"/>
              </a:rPr>
              <a:t>V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>
                <a:solidFill>
                  <a:srgbClr val="FFFFFF"/>
                </a:solidFill>
                <a:cs typeface="Arial" charset="0"/>
              </a:rPr>
              <a:t>E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>
                <a:solidFill>
                  <a:srgbClr val="FFFFFF"/>
                </a:solidFill>
                <a:cs typeface="Arial" charset="0"/>
              </a:rPr>
              <a:t>R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>
                <a:solidFill>
                  <a:srgbClr val="FFFFFF"/>
                </a:solidFill>
                <a:cs typeface="Arial" charset="0"/>
              </a:rPr>
              <a:t>A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>
                <a:solidFill>
                  <a:srgbClr val="FFFFFF"/>
                </a:solidFill>
                <a:cs typeface="Arial" charset="0"/>
              </a:rPr>
              <a:t>N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>
                <a:solidFill>
                  <a:srgbClr val="FFFFFF"/>
                </a:solidFill>
                <a:cs typeface="Arial" charset="0"/>
              </a:rPr>
              <a:t>T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>
                <a:solidFill>
                  <a:srgbClr val="FFFFFF"/>
                </a:solidFill>
                <a:cs typeface="Arial" charset="0"/>
              </a:rPr>
              <a:t>Ö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>
                <a:solidFill>
                  <a:srgbClr val="FFFFFF"/>
                </a:solidFill>
                <a:cs typeface="Arial" charset="0"/>
              </a:rPr>
              <a:t>R</a:t>
            </a:r>
          </a:p>
        </p:txBody>
      </p:sp>
      <p:sp>
        <p:nvSpPr>
          <p:cNvPr id="2" name="Rektangel med rundade hörn 4"/>
          <p:cNvSpPr/>
          <p:nvPr/>
        </p:nvSpPr>
        <p:spPr>
          <a:xfrm>
            <a:off x="7614741" y="2276872"/>
            <a:ext cx="701675" cy="2736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E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N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T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R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E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P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R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E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N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Ö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R</a:t>
            </a:r>
          </a:p>
        </p:txBody>
      </p:sp>
      <p:cxnSp>
        <p:nvCxnSpPr>
          <p:cNvPr id="48" name="Rak 16"/>
          <p:cNvCxnSpPr>
            <a:cxnSpLocks noChangeShapeType="1"/>
          </p:cNvCxnSpPr>
          <p:nvPr/>
        </p:nvCxnSpPr>
        <p:spPr bwMode="auto">
          <a:xfrm>
            <a:off x="1475656" y="3717032"/>
            <a:ext cx="2664296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49" name="Rectangle 43"/>
          <p:cNvSpPr>
            <a:spLocks noChangeArrowheads="1"/>
          </p:cNvSpPr>
          <p:nvPr/>
        </p:nvSpPr>
        <p:spPr bwMode="auto">
          <a:xfrm>
            <a:off x="1835696" y="3356992"/>
            <a:ext cx="18722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v-SE" dirty="0" smtClean="0"/>
              <a:t>2a) Avtal logistik</a:t>
            </a:r>
            <a:endParaRPr lang="sv-SE" dirty="0"/>
          </a:p>
        </p:txBody>
      </p:sp>
      <p:cxnSp>
        <p:nvCxnSpPr>
          <p:cNvPr id="50" name="Rak 16"/>
          <p:cNvCxnSpPr>
            <a:cxnSpLocks noChangeShapeType="1"/>
          </p:cNvCxnSpPr>
          <p:nvPr/>
        </p:nvCxnSpPr>
        <p:spPr bwMode="auto">
          <a:xfrm>
            <a:off x="1475656" y="2708920"/>
            <a:ext cx="6048672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51" name="Rectangle 47"/>
          <p:cNvSpPr>
            <a:spLocks noChangeArrowheads="1"/>
          </p:cNvSpPr>
          <p:nvPr/>
        </p:nvSpPr>
        <p:spPr bwMode="auto">
          <a:xfrm>
            <a:off x="3491880" y="2348880"/>
            <a:ext cx="17579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dirty="0" smtClean="0"/>
              <a:t>1) Avtal material</a:t>
            </a:r>
            <a:endParaRPr lang="sv-SE" dirty="0"/>
          </a:p>
        </p:txBody>
      </p:sp>
      <p:sp>
        <p:nvSpPr>
          <p:cNvPr id="21" name="Rektangel med rundade hörn 20"/>
          <p:cNvSpPr/>
          <p:nvPr/>
        </p:nvSpPr>
        <p:spPr>
          <a:xfrm>
            <a:off x="4139952" y="3140968"/>
            <a:ext cx="701675" cy="1944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3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P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L</a:t>
            </a:r>
          </a:p>
        </p:txBody>
      </p:sp>
      <p:cxnSp>
        <p:nvCxnSpPr>
          <p:cNvPr id="23" name="Rak 16"/>
          <p:cNvCxnSpPr>
            <a:cxnSpLocks noChangeShapeType="1"/>
          </p:cNvCxnSpPr>
          <p:nvPr/>
        </p:nvCxnSpPr>
        <p:spPr bwMode="auto">
          <a:xfrm>
            <a:off x="4860032" y="3717032"/>
            <a:ext cx="2664296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24" name="Rectangle 43"/>
          <p:cNvSpPr>
            <a:spLocks noChangeArrowheads="1"/>
          </p:cNvSpPr>
          <p:nvPr/>
        </p:nvSpPr>
        <p:spPr bwMode="auto">
          <a:xfrm>
            <a:off x="5076056" y="3356992"/>
            <a:ext cx="18722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v-SE" dirty="0" smtClean="0"/>
              <a:t>2b) Avtal logistik</a:t>
            </a:r>
            <a:endParaRPr lang="sv-SE" dirty="0"/>
          </a:p>
        </p:txBody>
      </p:sp>
      <p:sp>
        <p:nvSpPr>
          <p:cNvPr id="12" name="Rektangel med rundade hörn 11"/>
          <p:cNvSpPr/>
          <p:nvPr/>
        </p:nvSpPr>
        <p:spPr>
          <a:xfrm>
            <a:off x="2411760" y="4005064"/>
            <a:ext cx="701675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T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R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A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N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S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P.</a:t>
            </a:r>
          </a:p>
        </p:txBody>
      </p:sp>
      <p:sp>
        <p:nvSpPr>
          <p:cNvPr id="13" name="Rektangel med rundade hörn 12"/>
          <p:cNvSpPr/>
          <p:nvPr/>
        </p:nvSpPr>
        <p:spPr>
          <a:xfrm>
            <a:off x="5868144" y="4005064"/>
            <a:ext cx="701675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T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R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A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N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S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P.</a:t>
            </a:r>
          </a:p>
        </p:txBody>
      </p:sp>
      <p:cxnSp>
        <p:nvCxnSpPr>
          <p:cNvPr id="18" name="Rak 16"/>
          <p:cNvCxnSpPr>
            <a:cxnSpLocks noChangeShapeType="1"/>
          </p:cNvCxnSpPr>
          <p:nvPr/>
        </p:nvCxnSpPr>
        <p:spPr bwMode="auto">
          <a:xfrm>
            <a:off x="1403648" y="4467151"/>
            <a:ext cx="1008112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</p:cxnSp>
      <p:sp>
        <p:nvSpPr>
          <p:cNvPr id="19" name="Rectangle 43"/>
          <p:cNvSpPr>
            <a:spLocks noChangeArrowheads="1"/>
          </p:cNvSpPr>
          <p:nvPr/>
        </p:nvSpPr>
        <p:spPr bwMode="auto">
          <a:xfrm>
            <a:off x="971600" y="4149080"/>
            <a:ext cx="172819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v-SE" dirty="0" smtClean="0"/>
              <a:t>2b) Avtal </a:t>
            </a:r>
          </a:p>
          <a:p>
            <a:pPr algn="ctr"/>
            <a:r>
              <a:rPr lang="sv-SE" dirty="0" smtClean="0"/>
              <a:t>frakt</a:t>
            </a:r>
            <a:endParaRPr lang="sv-SE" dirty="0"/>
          </a:p>
        </p:txBody>
      </p:sp>
      <p:cxnSp>
        <p:nvCxnSpPr>
          <p:cNvPr id="26" name="Rak 16"/>
          <p:cNvCxnSpPr>
            <a:cxnSpLocks noChangeShapeType="1"/>
          </p:cNvCxnSpPr>
          <p:nvPr/>
        </p:nvCxnSpPr>
        <p:spPr bwMode="auto">
          <a:xfrm>
            <a:off x="3131840" y="4458440"/>
            <a:ext cx="1008112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</p:cxnSp>
      <p:sp>
        <p:nvSpPr>
          <p:cNvPr id="27" name="Rectangle 43"/>
          <p:cNvSpPr>
            <a:spLocks noChangeArrowheads="1"/>
          </p:cNvSpPr>
          <p:nvPr/>
        </p:nvSpPr>
        <p:spPr bwMode="auto">
          <a:xfrm>
            <a:off x="2699792" y="4140369"/>
            <a:ext cx="172819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v-SE" dirty="0" smtClean="0"/>
              <a:t>2b) Avtal </a:t>
            </a:r>
          </a:p>
          <a:p>
            <a:pPr algn="ctr"/>
            <a:r>
              <a:rPr lang="sv-SE" dirty="0" smtClean="0"/>
              <a:t>frakt</a:t>
            </a:r>
            <a:endParaRPr lang="sv-SE" dirty="0"/>
          </a:p>
        </p:txBody>
      </p:sp>
      <p:cxnSp>
        <p:nvCxnSpPr>
          <p:cNvPr id="28" name="Rak 16"/>
          <p:cNvCxnSpPr>
            <a:cxnSpLocks noChangeShapeType="1"/>
          </p:cNvCxnSpPr>
          <p:nvPr/>
        </p:nvCxnSpPr>
        <p:spPr bwMode="auto">
          <a:xfrm>
            <a:off x="6588224" y="4458440"/>
            <a:ext cx="1008112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</p:cxnSp>
      <p:sp>
        <p:nvSpPr>
          <p:cNvPr id="29" name="Rectangle 43"/>
          <p:cNvSpPr>
            <a:spLocks noChangeArrowheads="1"/>
          </p:cNvSpPr>
          <p:nvPr/>
        </p:nvSpPr>
        <p:spPr bwMode="auto">
          <a:xfrm>
            <a:off x="6156176" y="4140369"/>
            <a:ext cx="172819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v-SE" dirty="0" smtClean="0"/>
              <a:t>2b) Avtal </a:t>
            </a:r>
          </a:p>
          <a:p>
            <a:pPr algn="ctr"/>
            <a:r>
              <a:rPr lang="sv-SE" dirty="0" smtClean="0"/>
              <a:t>frakt</a:t>
            </a:r>
            <a:endParaRPr lang="sv-SE" dirty="0"/>
          </a:p>
        </p:txBody>
      </p:sp>
      <p:cxnSp>
        <p:nvCxnSpPr>
          <p:cNvPr id="30" name="Rak 16"/>
          <p:cNvCxnSpPr>
            <a:cxnSpLocks noChangeShapeType="1"/>
          </p:cNvCxnSpPr>
          <p:nvPr/>
        </p:nvCxnSpPr>
        <p:spPr bwMode="auto">
          <a:xfrm>
            <a:off x="4860032" y="4458440"/>
            <a:ext cx="1008112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</p:cxnSp>
      <p:sp>
        <p:nvSpPr>
          <p:cNvPr id="31" name="Rectangle 43"/>
          <p:cNvSpPr>
            <a:spLocks noChangeArrowheads="1"/>
          </p:cNvSpPr>
          <p:nvPr/>
        </p:nvSpPr>
        <p:spPr bwMode="auto">
          <a:xfrm>
            <a:off x="4427984" y="4140369"/>
            <a:ext cx="172819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v-SE" dirty="0" smtClean="0"/>
              <a:t>2b) Avtal </a:t>
            </a:r>
          </a:p>
          <a:p>
            <a:pPr algn="ctr"/>
            <a:r>
              <a:rPr lang="sv-SE" dirty="0" smtClean="0"/>
              <a:t>frakt</a:t>
            </a:r>
            <a:endParaRPr lang="sv-SE" dirty="0"/>
          </a:p>
        </p:txBody>
      </p:sp>
      <p:sp>
        <p:nvSpPr>
          <p:cNvPr id="22" name="Platshållare för bildnumm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F64A7-CB9E-4D9A-A360-3267D160C419}" type="slidenum">
              <a:rPr lang="sv-SE" smtClean="0"/>
              <a:pPr>
                <a:defRPr/>
              </a:pPr>
              <a:t>6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101657" cy="492125"/>
          </a:xfrm>
        </p:spPr>
        <p:txBody>
          <a:bodyPr/>
          <a:lstStyle/>
          <a:p>
            <a:pPr eaLnBrk="1" hangingPunct="1"/>
            <a:r>
              <a:rPr lang="sv-SE" dirty="0" smtClean="0"/>
              <a:t>Beskrivning;  Parter och juridiska gränssnitt</a:t>
            </a:r>
          </a:p>
        </p:txBody>
      </p:sp>
      <p:graphicFrame>
        <p:nvGraphicFramePr>
          <p:cNvPr id="4" name="Group 48"/>
          <p:cNvGraphicFramePr>
            <a:graphicFrameLocks noGrp="1"/>
          </p:cNvGraphicFramePr>
          <p:nvPr/>
        </p:nvGraphicFramePr>
        <p:xfrm>
          <a:off x="539552" y="1628800"/>
          <a:ext cx="8135863" cy="4497388"/>
        </p:xfrm>
        <a:graphic>
          <a:graphicData uri="http://schemas.openxmlformats.org/drawingml/2006/table">
            <a:tbl>
              <a:tblPr/>
              <a:tblGrid>
                <a:gridCol w="864096"/>
                <a:gridCol w="3528392"/>
                <a:gridCol w="3743375"/>
              </a:tblGrid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Typfall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Avrop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Entreprenör har avtal med leverantör om material inkl frakt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Avrop skickas från entreprenör till varuleverantör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 har avtal med speditör/transportör om frakt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 bokar och betalar frakt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Entreprenör har avtal med leverantör om material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Avrop skickas från entreprenör till varuleverantör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Entreprenör har avtal med speditör/transportör om frakt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Leverantören bokar frakt, men speditören fakturerar entreprenören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Materialavtal mellan entreprenör och leverantör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Logistikavtal mellan 3PL och uppdragsgivare (leverantör och/eller entreprenör)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Fraktavtal mellan speditör och 3PL eller direkt med uppdragsgivare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Avrop skickas från entreprenör till varuleverantör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Leverans bokas från uppdragsgivare (entreprenör eller leverantör)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- 3PL eller uppdragsgivare bokar frakt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</a:tr>
            </a:tbl>
          </a:graphicData>
        </a:graphic>
      </p:graphicFrame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EF959-0213-4905-AFF9-D0BC00AA9C48}" type="slidenum">
              <a:rPr lang="sv-SE" smtClean="0"/>
              <a:pPr>
                <a:defRPr/>
              </a:pPr>
              <a:t>7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v-SE" dirty="0" smtClean="0"/>
              <a:t>Huvudprocesskarta för BEAst </a:t>
            </a:r>
            <a:r>
              <a:rPr lang="sv-SE" dirty="0" err="1" smtClean="0"/>
              <a:t>Supply</a:t>
            </a:r>
            <a:r>
              <a:rPr lang="sv-SE" dirty="0" smtClean="0"/>
              <a:t> Material med de olika delprocesserna (DP)</a:t>
            </a:r>
            <a:endParaRPr lang="sv-SE" sz="2400" dirty="0" smtClean="0">
              <a:solidFill>
                <a:srgbClr val="FF0000"/>
              </a:solidFill>
            </a:endParaRPr>
          </a:p>
        </p:txBody>
      </p:sp>
      <p:sp>
        <p:nvSpPr>
          <p:cNvPr id="8" name="Pentagon 3"/>
          <p:cNvSpPr/>
          <p:nvPr/>
        </p:nvSpPr>
        <p:spPr>
          <a:xfrm>
            <a:off x="2771800" y="1699468"/>
            <a:ext cx="5688632" cy="433388"/>
          </a:xfrm>
          <a:prstGeom prst="homePlat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55000"/>
              </a:lnSpc>
              <a:spcBef>
                <a:spcPct val="50000"/>
              </a:spcBef>
              <a:defRPr/>
            </a:pPr>
            <a:r>
              <a:rPr lang="sv-SE" dirty="0" smtClean="0">
                <a:solidFill>
                  <a:srgbClr val="FFFFFF"/>
                </a:solidFill>
                <a:cs typeface="Arial" charset="0"/>
              </a:rPr>
              <a:t>Försörjningsprocessen</a:t>
            </a:r>
            <a:endParaRPr lang="sv-SE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Pentagon 4"/>
          <p:cNvSpPr/>
          <p:nvPr/>
        </p:nvSpPr>
        <p:spPr>
          <a:xfrm>
            <a:off x="5724128" y="3499668"/>
            <a:ext cx="2016224" cy="504056"/>
          </a:xfrm>
          <a:prstGeom prst="homePlate">
            <a:avLst/>
          </a:prstGeom>
          <a:solidFill>
            <a:srgbClr val="FF8C0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Inköps- </a:t>
            </a:r>
            <a:r>
              <a:rPr lang="sv-SE" sz="1400" dirty="0" smtClean="0">
                <a:solidFill>
                  <a:schemeClr val="bg1"/>
                </a:solidFill>
                <a:cs typeface="Arial" charset="0"/>
              </a:rPr>
              <a:t>och leveransplanering</a:t>
            </a:r>
            <a:endParaRPr lang="sv-SE" sz="14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3025" name="Pentagon 4"/>
          <p:cNvSpPr>
            <a:spLocks noChangeArrowheads="1"/>
          </p:cNvSpPr>
          <p:nvPr/>
        </p:nvSpPr>
        <p:spPr bwMode="auto">
          <a:xfrm>
            <a:off x="2841972" y="2851596"/>
            <a:ext cx="1005185" cy="433388"/>
          </a:xfrm>
          <a:prstGeom prst="homePlate">
            <a:avLst>
              <a:gd name="adj" fmla="val 50009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sv-SE" sz="1400" dirty="0" err="1" smtClean="0">
                <a:solidFill>
                  <a:srgbClr val="FFFFFF"/>
                </a:solidFill>
                <a:latin typeface="+mn-lt"/>
              </a:rPr>
              <a:t>Projek-tering</a:t>
            </a:r>
            <a:endParaRPr lang="sv-SE" sz="14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5" name="Pentagon 4"/>
          <p:cNvSpPr>
            <a:spLocks noChangeArrowheads="1"/>
          </p:cNvSpPr>
          <p:nvPr/>
        </p:nvSpPr>
        <p:spPr bwMode="auto">
          <a:xfrm>
            <a:off x="4283968" y="4938488"/>
            <a:ext cx="1224136" cy="433388"/>
          </a:xfrm>
          <a:prstGeom prst="homePlate">
            <a:avLst>
              <a:gd name="adj" fmla="val 5000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sv-SE" sz="1400" dirty="0" smtClean="0">
                <a:solidFill>
                  <a:srgbClr val="FFFFFF"/>
                </a:solidFill>
                <a:latin typeface="+mn-lt"/>
              </a:rPr>
              <a:t>Under Transport</a:t>
            </a:r>
            <a:endParaRPr lang="sv-SE" sz="14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5" name="Pentagon 4"/>
          <p:cNvSpPr>
            <a:spLocks noChangeArrowheads="1"/>
          </p:cNvSpPr>
          <p:nvPr/>
        </p:nvSpPr>
        <p:spPr bwMode="auto">
          <a:xfrm>
            <a:off x="2841972" y="4938488"/>
            <a:ext cx="1224136" cy="433388"/>
          </a:xfrm>
          <a:prstGeom prst="homePlate">
            <a:avLst>
              <a:gd name="adj" fmla="val 5000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sv-SE" sz="1400" dirty="0" smtClean="0">
                <a:solidFill>
                  <a:srgbClr val="FFFFFF"/>
                </a:solidFill>
                <a:latin typeface="+mn-lt"/>
              </a:rPr>
              <a:t>Från leverantör</a:t>
            </a:r>
            <a:endParaRPr lang="sv-SE" sz="14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7" name="Pentagon 4"/>
          <p:cNvSpPr>
            <a:spLocks noChangeArrowheads="1"/>
          </p:cNvSpPr>
          <p:nvPr/>
        </p:nvSpPr>
        <p:spPr bwMode="auto">
          <a:xfrm>
            <a:off x="5724128" y="4938488"/>
            <a:ext cx="1224136" cy="433388"/>
          </a:xfrm>
          <a:prstGeom prst="homePlate">
            <a:avLst>
              <a:gd name="adj" fmla="val 5000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sv-SE" sz="1400" dirty="0" smtClean="0">
                <a:solidFill>
                  <a:srgbClr val="FFFFFF"/>
                </a:solidFill>
                <a:latin typeface="+mn-lt"/>
              </a:rPr>
              <a:t>Ankomst</a:t>
            </a:r>
            <a:endParaRPr lang="sv-SE" sz="14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8" name="Pentagon 4"/>
          <p:cNvSpPr>
            <a:spLocks noChangeArrowheads="1"/>
          </p:cNvSpPr>
          <p:nvPr/>
        </p:nvSpPr>
        <p:spPr bwMode="auto">
          <a:xfrm>
            <a:off x="7164288" y="4938488"/>
            <a:ext cx="1224136" cy="433388"/>
          </a:xfrm>
          <a:prstGeom prst="homePlate">
            <a:avLst>
              <a:gd name="adj" fmla="val 5000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sv-SE" sz="1400" dirty="0" smtClean="0">
                <a:solidFill>
                  <a:srgbClr val="FFFFFF"/>
                </a:solidFill>
                <a:latin typeface="+mn-lt"/>
              </a:rPr>
              <a:t>På bygge</a:t>
            </a:r>
            <a:endParaRPr lang="sv-SE" sz="14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1" name="Pentagon 4"/>
          <p:cNvSpPr>
            <a:spLocks noChangeArrowheads="1"/>
          </p:cNvSpPr>
          <p:nvPr/>
        </p:nvSpPr>
        <p:spPr bwMode="auto">
          <a:xfrm>
            <a:off x="2841972" y="5659908"/>
            <a:ext cx="1369988" cy="433388"/>
          </a:xfrm>
          <a:prstGeom prst="homePlate">
            <a:avLst>
              <a:gd name="adj" fmla="val 50009"/>
            </a:avLst>
          </a:prstGeom>
          <a:solidFill>
            <a:srgbClr val="009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sv-SE" sz="1400" dirty="0" smtClean="0">
                <a:solidFill>
                  <a:srgbClr val="FFFFFF"/>
                </a:solidFill>
                <a:latin typeface="+mn-lt"/>
              </a:rPr>
              <a:t>Fakturering betalning</a:t>
            </a:r>
            <a:endParaRPr lang="sv-SE" sz="14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2" name="Rektangel 21"/>
          <p:cNvSpPr/>
          <p:nvPr/>
        </p:nvSpPr>
        <p:spPr>
          <a:xfrm>
            <a:off x="539552" y="1700808"/>
            <a:ext cx="18133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Verdana" pitchFamily="34" charset="0"/>
              </a:rPr>
              <a:t>Huvudprocess</a:t>
            </a:r>
            <a:endParaRPr lang="sv-SE" dirty="0"/>
          </a:p>
        </p:txBody>
      </p:sp>
      <p:sp>
        <p:nvSpPr>
          <p:cNvPr id="23" name="Rektangel 22"/>
          <p:cNvSpPr/>
          <p:nvPr/>
        </p:nvSpPr>
        <p:spPr>
          <a:xfrm>
            <a:off x="611560" y="2513042"/>
            <a:ext cx="16882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Verdana" pitchFamily="34" charset="0"/>
              </a:rPr>
              <a:t>Delprocesser</a:t>
            </a:r>
            <a:endParaRPr lang="sv-SE" dirty="0"/>
          </a:p>
        </p:txBody>
      </p:sp>
      <p:sp>
        <p:nvSpPr>
          <p:cNvPr id="26" name="Rektangel 25"/>
          <p:cNvSpPr/>
          <p:nvPr/>
        </p:nvSpPr>
        <p:spPr>
          <a:xfrm>
            <a:off x="611560" y="2851596"/>
            <a:ext cx="17940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0" dirty="0" smtClean="0">
                <a:latin typeface="Verdana" pitchFamily="34" charset="0"/>
              </a:rPr>
              <a:t>DP Projektering</a:t>
            </a:r>
            <a:endParaRPr lang="sv-SE" dirty="0"/>
          </a:p>
        </p:txBody>
      </p:sp>
      <p:sp>
        <p:nvSpPr>
          <p:cNvPr id="27" name="Rektangel 26"/>
          <p:cNvSpPr/>
          <p:nvPr/>
        </p:nvSpPr>
        <p:spPr>
          <a:xfrm>
            <a:off x="611560" y="3571676"/>
            <a:ext cx="11304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0" dirty="0" smtClean="0">
                <a:latin typeface="Verdana" pitchFamily="34" charset="0"/>
              </a:rPr>
              <a:t>DP Inköp</a:t>
            </a:r>
            <a:endParaRPr lang="sv-SE" dirty="0"/>
          </a:p>
        </p:txBody>
      </p:sp>
      <p:sp>
        <p:nvSpPr>
          <p:cNvPr id="28" name="Rektangel 27"/>
          <p:cNvSpPr/>
          <p:nvPr/>
        </p:nvSpPr>
        <p:spPr>
          <a:xfrm>
            <a:off x="611560" y="4938488"/>
            <a:ext cx="14616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0" dirty="0" smtClean="0">
                <a:latin typeface="Verdana" pitchFamily="34" charset="0"/>
              </a:rPr>
              <a:t>DP Leverans</a:t>
            </a:r>
            <a:endParaRPr lang="sv-SE" dirty="0"/>
          </a:p>
        </p:txBody>
      </p:sp>
      <p:sp>
        <p:nvSpPr>
          <p:cNvPr id="29" name="Rektangel 28"/>
          <p:cNvSpPr/>
          <p:nvPr/>
        </p:nvSpPr>
        <p:spPr>
          <a:xfrm>
            <a:off x="611560" y="5659908"/>
            <a:ext cx="15055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0" dirty="0" smtClean="0">
                <a:latin typeface="Verdana" pitchFamily="34" charset="0"/>
              </a:rPr>
              <a:t>DP Betalning</a:t>
            </a:r>
            <a:endParaRPr lang="sv-SE" dirty="0"/>
          </a:p>
        </p:txBody>
      </p:sp>
      <p:sp>
        <p:nvSpPr>
          <p:cNvPr id="20" name="Pentagon 4"/>
          <p:cNvSpPr/>
          <p:nvPr/>
        </p:nvSpPr>
        <p:spPr>
          <a:xfrm>
            <a:off x="2843808" y="4219748"/>
            <a:ext cx="1656184" cy="504056"/>
          </a:xfrm>
          <a:prstGeom prst="homePlat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sv-SE" sz="1400" dirty="0" smtClean="0">
                <a:solidFill>
                  <a:srgbClr val="FFFFFF"/>
                </a:solidFill>
                <a:cs typeface="Arial" charset="0"/>
              </a:rPr>
              <a:t>Leverans- och packplanering</a:t>
            </a:r>
            <a:endParaRPr lang="sv-SE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1" name="Pentagon 4"/>
          <p:cNvSpPr>
            <a:spLocks noChangeArrowheads="1"/>
          </p:cNvSpPr>
          <p:nvPr/>
        </p:nvSpPr>
        <p:spPr bwMode="auto">
          <a:xfrm>
            <a:off x="4716016" y="4219748"/>
            <a:ext cx="864096" cy="433388"/>
          </a:xfrm>
          <a:prstGeom prst="homePlate">
            <a:avLst>
              <a:gd name="adj" fmla="val 5000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55000"/>
              </a:lnSpc>
              <a:defRPr/>
            </a:pPr>
            <a:r>
              <a:rPr lang="sv-SE" sz="1400" dirty="0" smtClean="0">
                <a:solidFill>
                  <a:srgbClr val="FFFFFF"/>
                </a:solidFill>
                <a:latin typeface="+mn-lt"/>
              </a:rPr>
              <a:t>Avrop</a:t>
            </a:r>
            <a:endParaRPr lang="sv-SE" sz="14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2" name="Rektangel 31"/>
          <p:cNvSpPr/>
          <p:nvPr/>
        </p:nvSpPr>
        <p:spPr>
          <a:xfrm>
            <a:off x="611560" y="4291756"/>
            <a:ext cx="11382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0" dirty="0" smtClean="0">
                <a:latin typeface="Verdana" pitchFamily="34" charset="0"/>
              </a:rPr>
              <a:t>DP Avrop</a:t>
            </a:r>
            <a:endParaRPr lang="sv-SE" dirty="0"/>
          </a:p>
        </p:txBody>
      </p:sp>
      <p:sp>
        <p:nvSpPr>
          <p:cNvPr id="30" name="Platshållare för bildnumm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F64A7-CB9E-4D9A-A360-3267D160C419}" type="slidenum">
              <a:rPr lang="sv-SE" smtClean="0"/>
              <a:pPr>
                <a:defRPr/>
              </a:pPr>
              <a:t>8</a:t>
            </a:fld>
            <a:endParaRPr lang="sv-SE" dirty="0"/>
          </a:p>
        </p:txBody>
      </p:sp>
      <p:sp>
        <p:nvSpPr>
          <p:cNvPr id="33" name="Pentagon 4"/>
          <p:cNvSpPr>
            <a:spLocks noChangeArrowheads="1"/>
          </p:cNvSpPr>
          <p:nvPr/>
        </p:nvSpPr>
        <p:spPr bwMode="auto">
          <a:xfrm>
            <a:off x="4099645" y="2844816"/>
            <a:ext cx="1005185" cy="433388"/>
          </a:xfrm>
          <a:prstGeom prst="homePlate">
            <a:avLst>
              <a:gd name="adj" fmla="val 50009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sv-SE" sz="1400" dirty="0" err="1" smtClean="0">
                <a:solidFill>
                  <a:srgbClr val="FFFFFF"/>
                </a:solidFill>
                <a:latin typeface="+mn-lt"/>
              </a:rPr>
              <a:t>Speci-fikation</a:t>
            </a:r>
            <a:endParaRPr lang="sv-SE" sz="14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4" name="Pentagon 4"/>
          <p:cNvSpPr>
            <a:spLocks noChangeArrowheads="1"/>
          </p:cNvSpPr>
          <p:nvPr/>
        </p:nvSpPr>
        <p:spPr bwMode="auto">
          <a:xfrm>
            <a:off x="5398251" y="2854193"/>
            <a:ext cx="1005185" cy="433388"/>
          </a:xfrm>
          <a:prstGeom prst="homePlate">
            <a:avLst>
              <a:gd name="adj" fmla="val 50009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sv-SE" sz="1400" dirty="0" smtClean="0">
                <a:solidFill>
                  <a:srgbClr val="FFFFFF"/>
                </a:solidFill>
                <a:latin typeface="+mn-lt"/>
              </a:rPr>
              <a:t>Upp-datering</a:t>
            </a:r>
            <a:endParaRPr lang="sv-SE" sz="14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5" name="Pentagon 4"/>
          <p:cNvSpPr>
            <a:spLocks noChangeArrowheads="1"/>
          </p:cNvSpPr>
          <p:nvPr/>
        </p:nvSpPr>
        <p:spPr bwMode="auto">
          <a:xfrm>
            <a:off x="2841972" y="3563556"/>
            <a:ext cx="1369988" cy="433388"/>
          </a:xfrm>
          <a:prstGeom prst="homePlate">
            <a:avLst>
              <a:gd name="adj" fmla="val 50009"/>
            </a:avLst>
          </a:prstGeom>
          <a:solidFill>
            <a:srgbClr val="FF8C0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sv-SE" sz="1400" dirty="0" smtClean="0">
                <a:solidFill>
                  <a:srgbClr val="FFFFFF"/>
                </a:solidFill>
              </a:rPr>
              <a:t>Projekt-u</a:t>
            </a:r>
            <a:r>
              <a:rPr lang="sv-SE" sz="1400" dirty="0" smtClean="0">
                <a:solidFill>
                  <a:srgbClr val="FFFFFF"/>
                </a:solidFill>
                <a:latin typeface="+mn-lt"/>
              </a:rPr>
              <a:t>pphandling</a:t>
            </a:r>
            <a:endParaRPr lang="sv-SE" sz="14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7" name="Pentagon 4"/>
          <p:cNvSpPr>
            <a:spLocks noChangeArrowheads="1"/>
          </p:cNvSpPr>
          <p:nvPr/>
        </p:nvSpPr>
        <p:spPr bwMode="auto">
          <a:xfrm>
            <a:off x="4499992" y="3536461"/>
            <a:ext cx="1005185" cy="433388"/>
          </a:xfrm>
          <a:prstGeom prst="homePlate">
            <a:avLst>
              <a:gd name="adj" fmla="val 50009"/>
            </a:avLst>
          </a:prstGeom>
          <a:solidFill>
            <a:srgbClr val="FF8C0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sv-SE" sz="1400" dirty="0" smtClean="0">
                <a:solidFill>
                  <a:srgbClr val="FFFFFF"/>
                </a:solidFill>
                <a:latin typeface="+mn-lt"/>
              </a:rPr>
              <a:t>Block-order</a:t>
            </a:r>
            <a:endParaRPr lang="sv-SE" sz="14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674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latshållare för bildnummer 6"/>
          <p:cNvSpPr txBox="1">
            <a:spLocks noGrp="1"/>
          </p:cNvSpPr>
          <p:nvPr/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fld id="{79F8DD1F-624D-48E4-B53D-2E65D4684CA9}" type="slidenum">
              <a:rPr lang="en-US" sz="1200" b="0">
                <a:solidFill>
                  <a:schemeClr val="bg1"/>
                </a:solidFill>
                <a:cs typeface="Arial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9</a:t>
            </a:fld>
            <a:endParaRPr lang="en-US" sz="1200" b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5363" name="Rectangle 100"/>
          <p:cNvSpPr txBox="1">
            <a:spLocks noChangeArrowheads="1"/>
          </p:cNvSpPr>
          <p:nvPr/>
        </p:nvSpPr>
        <p:spPr bwMode="auto">
          <a:xfrm>
            <a:off x="228600" y="228600"/>
            <a:ext cx="8591872" cy="838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="b"/>
          <a:lstStyle/>
          <a:p>
            <a:pPr defTabSz="762000"/>
            <a:r>
              <a:rPr lang="sv-SE" sz="2800" dirty="0" smtClean="0">
                <a:solidFill>
                  <a:schemeClr val="bg1"/>
                </a:solidFill>
                <a:cs typeface="Arial" charset="0"/>
              </a:rPr>
              <a:t>Parter, processer och funktioner, övergripande beskrivning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8" name="Freeform 9"/>
          <p:cNvSpPr>
            <a:spLocks/>
          </p:cNvSpPr>
          <p:nvPr/>
        </p:nvSpPr>
        <p:spPr bwMode="auto">
          <a:xfrm>
            <a:off x="3544009" y="1271788"/>
            <a:ext cx="1476187" cy="1509140"/>
          </a:xfrm>
          <a:custGeom>
            <a:avLst/>
            <a:gdLst>
              <a:gd name="T0" fmla="*/ 207 w 1245"/>
              <a:gd name="T1" fmla="*/ 188 h 902"/>
              <a:gd name="T2" fmla="*/ 248 w 1245"/>
              <a:gd name="T3" fmla="*/ 143 h 902"/>
              <a:gd name="T4" fmla="*/ 304 w 1245"/>
              <a:gd name="T5" fmla="*/ 118 h 902"/>
              <a:gd name="T6" fmla="*/ 385 w 1245"/>
              <a:gd name="T7" fmla="*/ 104 h 902"/>
              <a:gd name="T8" fmla="*/ 475 w 1245"/>
              <a:gd name="T9" fmla="*/ 119 h 902"/>
              <a:gd name="T10" fmla="*/ 524 w 1245"/>
              <a:gd name="T11" fmla="*/ 89 h 902"/>
              <a:gd name="T12" fmla="*/ 583 w 1245"/>
              <a:gd name="T13" fmla="*/ 32 h 902"/>
              <a:gd name="T14" fmla="*/ 679 w 1245"/>
              <a:gd name="T15" fmla="*/ 0 h 902"/>
              <a:gd name="T16" fmla="*/ 777 w 1245"/>
              <a:gd name="T17" fmla="*/ 6 h 902"/>
              <a:gd name="T18" fmla="*/ 868 w 1245"/>
              <a:gd name="T19" fmla="*/ 51 h 902"/>
              <a:gd name="T20" fmla="*/ 915 w 1245"/>
              <a:gd name="T21" fmla="*/ 105 h 902"/>
              <a:gd name="T22" fmla="*/ 956 w 1245"/>
              <a:gd name="T23" fmla="*/ 129 h 902"/>
              <a:gd name="T24" fmla="*/ 1034 w 1245"/>
              <a:gd name="T25" fmla="*/ 143 h 902"/>
              <a:gd name="T26" fmla="*/ 1088 w 1245"/>
              <a:gd name="T27" fmla="*/ 198 h 902"/>
              <a:gd name="T28" fmla="*/ 1094 w 1245"/>
              <a:gd name="T29" fmla="*/ 259 h 902"/>
              <a:gd name="T30" fmla="*/ 1141 w 1245"/>
              <a:gd name="T31" fmla="*/ 262 h 902"/>
              <a:gd name="T32" fmla="*/ 1188 w 1245"/>
              <a:gd name="T33" fmla="*/ 288 h 902"/>
              <a:gd name="T34" fmla="*/ 1215 w 1245"/>
              <a:gd name="T35" fmla="*/ 316 h 902"/>
              <a:gd name="T36" fmla="*/ 1234 w 1245"/>
              <a:gd name="T37" fmla="*/ 360 h 902"/>
              <a:gd name="T38" fmla="*/ 1233 w 1245"/>
              <a:gd name="T39" fmla="*/ 398 h 902"/>
              <a:gd name="T40" fmla="*/ 1234 w 1245"/>
              <a:gd name="T41" fmla="*/ 448 h 902"/>
              <a:gd name="T42" fmla="*/ 1243 w 1245"/>
              <a:gd name="T43" fmla="*/ 495 h 902"/>
              <a:gd name="T44" fmla="*/ 1231 w 1245"/>
              <a:gd name="T45" fmla="*/ 544 h 902"/>
              <a:gd name="T46" fmla="*/ 1235 w 1245"/>
              <a:gd name="T47" fmla="*/ 596 h 902"/>
              <a:gd name="T48" fmla="*/ 1244 w 1245"/>
              <a:gd name="T49" fmla="*/ 644 h 902"/>
              <a:gd name="T50" fmla="*/ 1229 w 1245"/>
              <a:gd name="T51" fmla="*/ 702 h 902"/>
              <a:gd name="T52" fmla="*/ 1192 w 1245"/>
              <a:gd name="T53" fmla="*/ 744 h 902"/>
              <a:gd name="T54" fmla="*/ 1116 w 1245"/>
              <a:gd name="T55" fmla="*/ 773 h 902"/>
              <a:gd name="T56" fmla="*/ 1057 w 1245"/>
              <a:gd name="T57" fmla="*/ 755 h 902"/>
              <a:gd name="T58" fmla="*/ 1023 w 1245"/>
              <a:gd name="T59" fmla="*/ 795 h 902"/>
              <a:gd name="T60" fmla="*/ 981 w 1245"/>
              <a:gd name="T61" fmla="*/ 820 h 902"/>
              <a:gd name="T62" fmla="*/ 919 w 1245"/>
              <a:gd name="T63" fmla="*/ 837 h 902"/>
              <a:gd name="T64" fmla="*/ 847 w 1245"/>
              <a:gd name="T65" fmla="*/ 826 h 902"/>
              <a:gd name="T66" fmla="*/ 798 w 1245"/>
              <a:gd name="T67" fmla="*/ 838 h 902"/>
              <a:gd name="T68" fmla="*/ 759 w 1245"/>
              <a:gd name="T69" fmla="*/ 870 h 902"/>
              <a:gd name="T70" fmla="*/ 703 w 1245"/>
              <a:gd name="T71" fmla="*/ 887 h 902"/>
              <a:gd name="T72" fmla="*/ 650 w 1245"/>
              <a:gd name="T73" fmla="*/ 883 h 902"/>
              <a:gd name="T74" fmla="*/ 600 w 1245"/>
              <a:gd name="T75" fmla="*/ 852 h 902"/>
              <a:gd name="T76" fmla="*/ 563 w 1245"/>
              <a:gd name="T77" fmla="*/ 883 h 902"/>
              <a:gd name="T78" fmla="*/ 510 w 1245"/>
              <a:gd name="T79" fmla="*/ 901 h 902"/>
              <a:gd name="T80" fmla="*/ 442 w 1245"/>
              <a:gd name="T81" fmla="*/ 890 h 902"/>
              <a:gd name="T82" fmla="*/ 392 w 1245"/>
              <a:gd name="T83" fmla="*/ 850 h 902"/>
              <a:gd name="T84" fmla="*/ 351 w 1245"/>
              <a:gd name="T85" fmla="*/ 834 h 902"/>
              <a:gd name="T86" fmla="*/ 286 w 1245"/>
              <a:gd name="T87" fmla="*/ 838 h 902"/>
              <a:gd name="T88" fmla="*/ 233 w 1245"/>
              <a:gd name="T89" fmla="*/ 812 h 902"/>
              <a:gd name="T90" fmla="*/ 196 w 1245"/>
              <a:gd name="T91" fmla="*/ 770 h 902"/>
              <a:gd name="T92" fmla="*/ 174 w 1245"/>
              <a:gd name="T93" fmla="*/ 750 h 902"/>
              <a:gd name="T94" fmla="*/ 116 w 1245"/>
              <a:gd name="T95" fmla="*/ 744 h 902"/>
              <a:gd name="T96" fmla="*/ 61 w 1245"/>
              <a:gd name="T97" fmla="*/ 705 h 902"/>
              <a:gd name="T98" fmla="*/ 31 w 1245"/>
              <a:gd name="T99" fmla="*/ 644 h 902"/>
              <a:gd name="T100" fmla="*/ 28 w 1245"/>
              <a:gd name="T101" fmla="*/ 572 h 902"/>
              <a:gd name="T102" fmla="*/ 17 w 1245"/>
              <a:gd name="T103" fmla="*/ 504 h 902"/>
              <a:gd name="T104" fmla="*/ 0 w 1245"/>
              <a:gd name="T105" fmla="*/ 439 h 902"/>
              <a:gd name="T106" fmla="*/ 8 w 1245"/>
              <a:gd name="T107" fmla="*/ 366 h 902"/>
              <a:gd name="T108" fmla="*/ 47 w 1245"/>
              <a:gd name="T109" fmla="*/ 308 h 902"/>
              <a:gd name="T110" fmla="*/ 103 w 1245"/>
              <a:gd name="T111" fmla="*/ 262 h 902"/>
              <a:gd name="T112" fmla="*/ 179 w 1245"/>
              <a:gd name="T113" fmla="*/ 240 h 902"/>
              <a:gd name="T114" fmla="*/ 197 w 1245"/>
              <a:gd name="T115" fmla="*/ 213 h 90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245"/>
              <a:gd name="T175" fmla="*/ 0 h 902"/>
              <a:gd name="T176" fmla="*/ 1245 w 1245"/>
              <a:gd name="T177" fmla="*/ 902 h 902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245" h="902">
                <a:moveTo>
                  <a:pt x="197" y="213"/>
                </a:moveTo>
                <a:lnTo>
                  <a:pt x="207" y="188"/>
                </a:lnTo>
                <a:lnTo>
                  <a:pt x="223" y="163"/>
                </a:lnTo>
                <a:lnTo>
                  <a:pt x="248" y="143"/>
                </a:lnTo>
                <a:lnTo>
                  <a:pt x="280" y="126"/>
                </a:lnTo>
                <a:lnTo>
                  <a:pt x="304" y="118"/>
                </a:lnTo>
                <a:lnTo>
                  <a:pt x="337" y="108"/>
                </a:lnTo>
                <a:lnTo>
                  <a:pt x="385" y="104"/>
                </a:lnTo>
                <a:lnTo>
                  <a:pt x="431" y="108"/>
                </a:lnTo>
                <a:lnTo>
                  <a:pt x="475" y="119"/>
                </a:lnTo>
                <a:lnTo>
                  <a:pt x="506" y="131"/>
                </a:lnTo>
                <a:lnTo>
                  <a:pt x="524" y="89"/>
                </a:lnTo>
                <a:lnTo>
                  <a:pt x="549" y="58"/>
                </a:lnTo>
                <a:lnTo>
                  <a:pt x="583" y="32"/>
                </a:lnTo>
                <a:lnTo>
                  <a:pt x="625" y="14"/>
                </a:lnTo>
                <a:lnTo>
                  <a:pt x="679" y="0"/>
                </a:lnTo>
                <a:lnTo>
                  <a:pt x="730" y="0"/>
                </a:lnTo>
                <a:lnTo>
                  <a:pt x="777" y="6"/>
                </a:lnTo>
                <a:lnTo>
                  <a:pt x="829" y="22"/>
                </a:lnTo>
                <a:lnTo>
                  <a:pt x="868" y="51"/>
                </a:lnTo>
                <a:lnTo>
                  <a:pt x="896" y="79"/>
                </a:lnTo>
                <a:lnTo>
                  <a:pt x="915" y="105"/>
                </a:lnTo>
                <a:lnTo>
                  <a:pt x="919" y="140"/>
                </a:lnTo>
                <a:lnTo>
                  <a:pt x="956" y="129"/>
                </a:lnTo>
                <a:lnTo>
                  <a:pt x="999" y="132"/>
                </a:lnTo>
                <a:lnTo>
                  <a:pt x="1034" y="143"/>
                </a:lnTo>
                <a:lnTo>
                  <a:pt x="1065" y="167"/>
                </a:lnTo>
                <a:lnTo>
                  <a:pt x="1088" y="198"/>
                </a:lnTo>
                <a:lnTo>
                  <a:pt x="1097" y="234"/>
                </a:lnTo>
                <a:lnTo>
                  <a:pt x="1094" y="259"/>
                </a:lnTo>
                <a:lnTo>
                  <a:pt x="1116" y="256"/>
                </a:lnTo>
                <a:lnTo>
                  <a:pt x="1141" y="262"/>
                </a:lnTo>
                <a:lnTo>
                  <a:pt x="1167" y="275"/>
                </a:lnTo>
                <a:lnTo>
                  <a:pt x="1188" y="288"/>
                </a:lnTo>
                <a:lnTo>
                  <a:pt x="1202" y="300"/>
                </a:lnTo>
                <a:lnTo>
                  <a:pt x="1215" y="316"/>
                </a:lnTo>
                <a:lnTo>
                  <a:pt x="1228" y="335"/>
                </a:lnTo>
                <a:lnTo>
                  <a:pt x="1234" y="360"/>
                </a:lnTo>
                <a:lnTo>
                  <a:pt x="1235" y="378"/>
                </a:lnTo>
                <a:lnTo>
                  <a:pt x="1233" y="398"/>
                </a:lnTo>
                <a:lnTo>
                  <a:pt x="1224" y="422"/>
                </a:lnTo>
                <a:lnTo>
                  <a:pt x="1234" y="448"/>
                </a:lnTo>
                <a:lnTo>
                  <a:pt x="1240" y="470"/>
                </a:lnTo>
                <a:lnTo>
                  <a:pt x="1243" y="495"/>
                </a:lnTo>
                <a:lnTo>
                  <a:pt x="1235" y="525"/>
                </a:lnTo>
                <a:lnTo>
                  <a:pt x="1231" y="544"/>
                </a:lnTo>
                <a:lnTo>
                  <a:pt x="1217" y="566"/>
                </a:lnTo>
                <a:lnTo>
                  <a:pt x="1235" y="596"/>
                </a:lnTo>
                <a:lnTo>
                  <a:pt x="1243" y="616"/>
                </a:lnTo>
                <a:lnTo>
                  <a:pt x="1244" y="644"/>
                </a:lnTo>
                <a:lnTo>
                  <a:pt x="1240" y="670"/>
                </a:lnTo>
                <a:lnTo>
                  <a:pt x="1229" y="702"/>
                </a:lnTo>
                <a:lnTo>
                  <a:pt x="1215" y="724"/>
                </a:lnTo>
                <a:lnTo>
                  <a:pt x="1192" y="744"/>
                </a:lnTo>
                <a:lnTo>
                  <a:pt x="1155" y="765"/>
                </a:lnTo>
                <a:lnTo>
                  <a:pt x="1116" y="773"/>
                </a:lnTo>
                <a:lnTo>
                  <a:pt x="1079" y="766"/>
                </a:lnTo>
                <a:lnTo>
                  <a:pt x="1057" y="755"/>
                </a:lnTo>
                <a:lnTo>
                  <a:pt x="1040" y="778"/>
                </a:lnTo>
                <a:lnTo>
                  <a:pt x="1023" y="795"/>
                </a:lnTo>
                <a:lnTo>
                  <a:pt x="1009" y="806"/>
                </a:lnTo>
                <a:lnTo>
                  <a:pt x="981" y="820"/>
                </a:lnTo>
                <a:lnTo>
                  <a:pt x="956" y="830"/>
                </a:lnTo>
                <a:lnTo>
                  <a:pt x="919" y="837"/>
                </a:lnTo>
                <a:lnTo>
                  <a:pt x="883" y="836"/>
                </a:lnTo>
                <a:lnTo>
                  <a:pt x="847" y="826"/>
                </a:lnTo>
                <a:lnTo>
                  <a:pt x="816" y="810"/>
                </a:lnTo>
                <a:lnTo>
                  <a:pt x="798" y="838"/>
                </a:lnTo>
                <a:lnTo>
                  <a:pt x="780" y="855"/>
                </a:lnTo>
                <a:lnTo>
                  <a:pt x="759" y="870"/>
                </a:lnTo>
                <a:lnTo>
                  <a:pt x="733" y="883"/>
                </a:lnTo>
                <a:lnTo>
                  <a:pt x="703" y="887"/>
                </a:lnTo>
                <a:lnTo>
                  <a:pt x="676" y="887"/>
                </a:lnTo>
                <a:lnTo>
                  <a:pt x="650" y="883"/>
                </a:lnTo>
                <a:lnTo>
                  <a:pt x="619" y="866"/>
                </a:lnTo>
                <a:lnTo>
                  <a:pt x="600" y="852"/>
                </a:lnTo>
                <a:lnTo>
                  <a:pt x="583" y="870"/>
                </a:lnTo>
                <a:lnTo>
                  <a:pt x="563" y="883"/>
                </a:lnTo>
                <a:lnTo>
                  <a:pt x="543" y="892"/>
                </a:lnTo>
                <a:lnTo>
                  <a:pt x="510" y="901"/>
                </a:lnTo>
                <a:lnTo>
                  <a:pt x="477" y="899"/>
                </a:lnTo>
                <a:lnTo>
                  <a:pt x="442" y="890"/>
                </a:lnTo>
                <a:lnTo>
                  <a:pt x="417" y="875"/>
                </a:lnTo>
                <a:lnTo>
                  <a:pt x="392" y="850"/>
                </a:lnTo>
                <a:lnTo>
                  <a:pt x="377" y="826"/>
                </a:lnTo>
                <a:lnTo>
                  <a:pt x="351" y="834"/>
                </a:lnTo>
                <a:lnTo>
                  <a:pt x="322" y="841"/>
                </a:lnTo>
                <a:lnTo>
                  <a:pt x="286" y="838"/>
                </a:lnTo>
                <a:lnTo>
                  <a:pt x="256" y="827"/>
                </a:lnTo>
                <a:lnTo>
                  <a:pt x="233" y="812"/>
                </a:lnTo>
                <a:lnTo>
                  <a:pt x="212" y="795"/>
                </a:lnTo>
                <a:lnTo>
                  <a:pt x="196" y="770"/>
                </a:lnTo>
                <a:lnTo>
                  <a:pt x="193" y="744"/>
                </a:lnTo>
                <a:lnTo>
                  <a:pt x="174" y="750"/>
                </a:lnTo>
                <a:lnTo>
                  <a:pt x="146" y="752"/>
                </a:lnTo>
                <a:lnTo>
                  <a:pt x="116" y="744"/>
                </a:lnTo>
                <a:lnTo>
                  <a:pt x="83" y="728"/>
                </a:lnTo>
                <a:lnTo>
                  <a:pt x="61" y="705"/>
                </a:lnTo>
                <a:lnTo>
                  <a:pt x="42" y="674"/>
                </a:lnTo>
                <a:lnTo>
                  <a:pt x="31" y="644"/>
                </a:lnTo>
                <a:lnTo>
                  <a:pt x="28" y="601"/>
                </a:lnTo>
                <a:lnTo>
                  <a:pt x="28" y="572"/>
                </a:lnTo>
                <a:lnTo>
                  <a:pt x="38" y="529"/>
                </a:lnTo>
                <a:lnTo>
                  <a:pt x="17" y="504"/>
                </a:lnTo>
                <a:lnTo>
                  <a:pt x="5" y="473"/>
                </a:lnTo>
                <a:lnTo>
                  <a:pt x="0" y="439"/>
                </a:lnTo>
                <a:lnTo>
                  <a:pt x="0" y="404"/>
                </a:lnTo>
                <a:lnTo>
                  <a:pt x="8" y="366"/>
                </a:lnTo>
                <a:lnTo>
                  <a:pt x="22" y="338"/>
                </a:lnTo>
                <a:lnTo>
                  <a:pt x="47" y="308"/>
                </a:lnTo>
                <a:lnTo>
                  <a:pt x="72" y="284"/>
                </a:lnTo>
                <a:lnTo>
                  <a:pt x="103" y="262"/>
                </a:lnTo>
                <a:lnTo>
                  <a:pt x="142" y="247"/>
                </a:lnTo>
                <a:lnTo>
                  <a:pt x="179" y="240"/>
                </a:lnTo>
                <a:lnTo>
                  <a:pt x="196" y="236"/>
                </a:lnTo>
                <a:lnTo>
                  <a:pt x="197" y="213"/>
                </a:lnTo>
              </a:path>
            </a:pathLst>
          </a:custGeom>
          <a:solidFill>
            <a:srgbClr val="C8E5FF"/>
          </a:solidFill>
          <a:ln w="12700" cap="rnd">
            <a:noFill/>
            <a:round/>
            <a:headEnd/>
            <a:tailEnd/>
          </a:ln>
          <a:effectLst>
            <a:outerShdw dist="53861" dir="4860046" algn="ctr" rotWithShape="0">
              <a:schemeClr val="tx1">
                <a:alpha val="50000"/>
              </a:schemeClr>
            </a:outerShdw>
          </a:effectLst>
        </p:spPr>
        <p:txBody>
          <a:bodyPr wrap="none" lIns="75746" tIns="37873" rIns="75746" bIns="37873"/>
          <a:lstStyle/>
          <a:p>
            <a:pPr algn="l">
              <a:lnSpc>
                <a:spcPct val="100000"/>
              </a:lnSpc>
              <a:spcBef>
                <a:spcPct val="0"/>
              </a:spcBef>
              <a:defRPr/>
            </a:pPr>
            <a:endParaRPr lang="sv-SE" sz="2800" b="0">
              <a:latin typeface="Times New Roman" pitchFamily="18" charset="0"/>
            </a:endParaRPr>
          </a:p>
        </p:txBody>
      </p:sp>
      <p:sp>
        <p:nvSpPr>
          <p:cNvPr id="15367" name="Rectangle 10"/>
          <p:cNvSpPr>
            <a:spLocks noChangeArrowheads="1"/>
          </p:cNvSpPr>
          <p:nvPr/>
        </p:nvSpPr>
        <p:spPr bwMode="auto">
          <a:xfrm>
            <a:off x="3923928" y="1353516"/>
            <a:ext cx="902588" cy="130759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square" lIns="75746" tIns="37873" rIns="75746" bIns="37873">
            <a:spAutoFit/>
          </a:bodyPr>
          <a:lstStyle/>
          <a:p>
            <a:pPr algn="ctr" defTabSz="757238">
              <a:lnSpc>
                <a:spcPct val="100000"/>
              </a:lnSpc>
              <a:spcBef>
                <a:spcPct val="0"/>
              </a:spcBef>
            </a:pPr>
            <a:r>
              <a:rPr lang="sv-SE" dirty="0" smtClean="0">
                <a:cs typeface="Arial" charset="0"/>
              </a:rPr>
              <a:t>Eget system eller BEAst</a:t>
            </a:r>
            <a:endParaRPr lang="sv-SE" dirty="0">
              <a:cs typeface="Arial" charset="0"/>
            </a:endParaRPr>
          </a:p>
          <a:p>
            <a:pPr algn="ctr" defTabSz="757238">
              <a:lnSpc>
                <a:spcPct val="100000"/>
              </a:lnSpc>
              <a:spcBef>
                <a:spcPct val="0"/>
              </a:spcBef>
            </a:pPr>
            <a:r>
              <a:rPr lang="sv-SE" dirty="0" smtClean="0">
                <a:cs typeface="Arial" charset="0"/>
              </a:rPr>
              <a:t>Portal</a:t>
            </a:r>
            <a:endParaRPr lang="sv-SE" dirty="0">
              <a:cs typeface="Arial" charset="0"/>
            </a:endParaRPr>
          </a:p>
        </p:txBody>
      </p:sp>
      <p:grpSp>
        <p:nvGrpSpPr>
          <p:cNvPr id="2" name="Group 173"/>
          <p:cNvGrpSpPr>
            <a:grpSpLocks/>
          </p:cNvGrpSpPr>
          <p:nvPr/>
        </p:nvGrpSpPr>
        <p:grpSpPr bwMode="auto">
          <a:xfrm>
            <a:off x="3059832" y="1628800"/>
            <a:ext cx="389384" cy="545976"/>
            <a:chOff x="2250" y="2192"/>
            <a:chExt cx="336" cy="480"/>
          </a:xfrm>
        </p:grpSpPr>
        <p:sp>
          <p:nvSpPr>
            <p:cNvPr id="24" name="Rectangle 135"/>
            <p:cNvSpPr>
              <a:spLocks noChangeArrowheads="1"/>
            </p:cNvSpPr>
            <p:nvPr/>
          </p:nvSpPr>
          <p:spPr bwMode="auto">
            <a:xfrm>
              <a:off x="2250" y="2192"/>
              <a:ext cx="336" cy="4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folHlink"/>
              </a:outerShdw>
            </a:effectLst>
          </p:spPr>
          <p:txBody>
            <a:bodyPr wrap="none" anchor="ctr"/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  <a:defRPr/>
              </a:pPr>
              <a:endParaRPr lang="sv-SE" sz="2800" b="0">
                <a:latin typeface="Times New Roman" pitchFamily="18" charset="0"/>
              </a:endParaRPr>
            </a:p>
          </p:txBody>
        </p:sp>
        <p:grpSp>
          <p:nvGrpSpPr>
            <p:cNvPr id="3" name="Group 171"/>
            <p:cNvGrpSpPr>
              <a:grpSpLocks/>
            </p:cNvGrpSpPr>
            <p:nvPr/>
          </p:nvGrpSpPr>
          <p:grpSpPr bwMode="auto">
            <a:xfrm>
              <a:off x="2284" y="2256"/>
              <a:ext cx="268" cy="352"/>
              <a:chOff x="2284" y="1729"/>
              <a:chExt cx="268" cy="352"/>
            </a:xfrm>
          </p:grpSpPr>
          <p:sp>
            <p:nvSpPr>
              <p:cNvPr id="15445" name="Rectangle 136"/>
              <p:cNvSpPr>
                <a:spLocks noChangeArrowheads="1"/>
              </p:cNvSpPr>
              <p:nvPr/>
            </p:nvSpPr>
            <p:spPr bwMode="auto">
              <a:xfrm>
                <a:off x="2284" y="1729"/>
                <a:ext cx="268" cy="3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folHlink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  <a:spcBef>
                    <a:spcPct val="0"/>
                  </a:spcBef>
                </a:pPr>
                <a:endParaRPr lang="sv-SE" sz="2800" b="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5446" name="Rectangle 137"/>
              <p:cNvSpPr>
                <a:spLocks noChangeArrowheads="1"/>
              </p:cNvSpPr>
              <p:nvPr/>
            </p:nvSpPr>
            <p:spPr bwMode="auto">
              <a:xfrm>
                <a:off x="2284" y="1793"/>
                <a:ext cx="268" cy="3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folHlink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  <a:spcBef>
                    <a:spcPct val="0"/>
                  </a:spcBef>
                </a:pPr>
                <a:endParaRPr lang="sv-SE" sz="2800" b="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5447" name="Rectangle 138"/>
              <p:cNvSpPr>
                <a:spLocks noChangeArrowheads="1"/>
              </p:cNvSpPr>
              <p:nvPr/>
            </p:nvSpPr>
            <p:spPr bwMode="auto">
              <a:xfrm>
                <a:off x="2284" y="1857"/>
                <a:ext cx="268" cy="3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folHlink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  <a:spcBef>
                    <a:spcPct val="0"/>
                  </a:spcBef>
                </a:pPr>
                <a:endParaRPr lang="sv-SE" sz="2800" b="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5448" name="Rectangle 139"/>
              <p:cNvSpPr>
                <a:spLocks noChangeArrowheads="1"/>
              </p:cNvSpPr>
              <p:nvPr/>
            </p:nvSpPr>
            <p:spPr bwMode="auto">
              <a:xfrm>
                <a:off x="2284" y="1921"/>
                <a:ext cx="268" cy="3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folHlink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  <a:spcBef>
                    <a:spcPct val="0"/>
                  </a:spcBef>
                </a:pPr>
                <a:endParaRPr lang="sv-SE" sz="2800" b="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5449" name="Rectangle 140"/>
              <p:cNvSpPr>
                <a:spLocks noChangeArrowheads="1"/>
              </p:cNvSpPr>
              <p:nvPr/>
            </p:nvSpPr>
            <p:spPr bwMode="auto">
              <a:xfrm>
                <a:off x="2284" y="1985"/>
                <a:ext cx="268" cy="3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folHlink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  <a:spcBef>
                    <a:spcPct val="0"/>
                  </a:spcBef>
                </a:pPr>
                <a:endParaRPr lang="sv-SE" sz="2800" b="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5450" name="Rectangle 141"/>
              <p:cNvSpPr>
                <a:spLocks noChangeArrowheads="1"/>
              </p:cNvSpPr>
              <p:nvPr/>
            </p:nvSpPr>
            <p:spPr bwMode="auto">
              <a:xfrm>
                <a:off x="2284" y="2049"/>
                <a:ext cx="268" cy="3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folHlink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  <a:spcBef>
                    <a:spcPct val="0"/>
                  </a:spcBef>
                </a:pPr>
                <a:endParaRPr lang="sv-SE" sz="2800" b="0">
                  <a:latin typeface="Times New Roman" pitchFamily="18" charset="0"/>
                  <a:cs typeface="Arial" charset="0"/>
                </a:endParaRPr>
              </a:p>
            </p:txBody>
          </p:sp>
        </p:grpSp>
      </p:grpSp>
      <p:sp>
        <p:nvSpPr>
          <p:cNvPr id="15371" name="Rektangel 151"/>
          <p:cNvSpPr>
            <a:spLocks noChangeArrowheads="1"/>
          </p:cNvSpPr>
          <p:nvPr/>
        </p:nvSpPr>
        <p:spPr bwMode="auto">
          <a:xfrm>
            <a:off x="323528" y="3472234"/>
            <a:ext cx="15121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1400" dirty="0" smtClean="0">
                <a:solidFill>
                  <a:srgbClr val="2F74A6"/>
                </a:solidFill>
                <a:latin typeface="Verdana" pitchFamily="34" charset="0"/>
                <a:cs typeface="Arial" charset="0"/>
              </a:rPr>
              <a:t>Projektering</a:t>
            </a:r>
          </a:p>
        </p:txBody>
      </p:sp>
      <p:pic>
        <p:nvPicPr>
          <p:cNvPr id="15374" name="Picture 5" descr="2049466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3772197"/>
            <a:ext cx="653033" cy="749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9" name="Rektangel 106"/>
          <p:cNvSpPr>
            <a:spLocks noChangeArrowheads="1"/>
          </p:cNvSpPr>
          <p:nvPr/>
        </p:nvSpPr>
        <p:spPr bwMode="auto">
          <a:xfrm>
            <a:off x="5004048" y="1700808"/>
            <a:ext cx="280831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b="0" dirty="0">
                <a:solidFill>
                  <a:srgbClr val="2F74A6"/>
                </a:solidFill>
                <a:latin typeface="Verdana" pitchFamily="34" charset="0"/>
                <a:cs typeface="Arial" charset="0"/>
              </a:rPr>
              <a:t> </a:t>
            </a:r>
            <a:r>
              <a:rPr lang="sv-SE" b="0" dirty="0" smtClean="0">
                <a:solidFill>
                  <a:srgbClr val="2F74A6"/>
                </a:solidFill>
                <a:latin typeface="Verdana" pitchFamily="34" charset="0"/>
                <a:cs typeface="Arial" charset="0"/>
              </a:rPr>
              <a:t>planering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b="0" dirty="0" smtClean="0">
                <a:solidFill>
                  <a:srgbClr val="2F74A6"/>
                </a:solidFill>
                <a:latin typeface="Verdana" pitchFamily="34" charset="0"/>
              </a:rPr>
              <a:t> avrop och svar</a:t>
            </a:r>
            <a:endParaRPr lang="sv-SE" b="0" dirty="0" smtClean="0">
              <a:solidFill>
                <a:srgbClr val="2F74A6"/>
              </a:solidFill>
              <a:latin typeface="Verdana" pitchFamily="34" charset="0"/>
              <a:cs typeface="Arial" charset="0"/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b="0" dirty="0" smtClean="0">
                <a:solidFill>
                  <a:srgbClr val="2F74A6"/>
                </a:solidFill>
                <a:latin typeface="Verdana" pitchFamily="34" charset="0"/>
              </a:rPr>
              <a:t> etiketter</a:t>
            </a:r>
            <a:endParaRPr lang="sv-SE" b="0" dirty="0">
              <a:solidFill>
                <a:srgbClr val="2F74A6"/>
              </a:solidFill>
              <a:latin typeface="Verdana" pitchFamily="34" charset="0"/>
              <a:cs typeface="Arial" charset="0"/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b="0" dirty="0">
                <a:solidFill>
                  <a:srgbClr val="2F74A6"/>
                </a:solidFill>
                <a:latin typeface="Verdana" pitchFamily="34" charset="0"/>
                <a:cs typeface="Arial" charset="0"/>
              </a:rPr>
              <a:t> </a:t>
            </a:r>
            <a:r>
              <a:rPr lang="sv-SE" b="0" dirty="0" smtClean="0">
                <a:solidFill>
                  <a:srgbClr val="2F74A6"/>
                </a:solidFill>
                <a:latin typeface="Verdana" pitchFamily="34" charset="0"/>
                <a:cs typeface="Arial" charset="0"/>
              </a:rPr>
              <a:t>avisering</a:t>
            </a:r>
            <a:endParaRPr lang="sv-SE" b="0" dirty="0">
              <a:solidFill>
                <a:srgbClr val="2F74A6"/>
              </a:solidFill>
              <a:latin typeface="Verdana" pitchFamily="34" charset="0"/>
              <a:cs typeface="Arial" charset="0"/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b="0" dirty="0">
                <a:solidFill>
                  <a:srgbClr val="2F74A6"/>
                </a:solidFill>
                <a:latin typeface="Verdana" pitchFamily="34" charset="0"/>
                <a:cs typeface="Arial" charset="0"/>
              </a:rPr>
              <a:t> </a:t>
            </a:r>
            <a:r>
              <a:rPr lang="sv-SE" b="0" dirty="0" smtClean="0">
                <a:solidFill>
                  <a:srgbClr val="2F74A6"/>
                </a:solidFill>
                <a:latin typeface="Verdana" pitchFamily="34" charset="0"/>
                <a:cs typeface="Arial" charset="0"/>
              </a:rPr>
              <a:t>fakturering</a:t>
            </a:r>
            <a:endParaRPr lang="sv-SE" b="0" dirty="0">
              <a:solidFill>
                <a:srgbClr val="2F74A6"/>
              </a:solidFill>
              <a:latin typeface="Verdana" pitchFamily="34" charset="0"/>
              <a:cs typeface="Arial" charset="0"/>
            </a:endParaRPr>
          </a:p>
        </p:txBody>
      </p:sp>
      <p:pic>
        <p:nvPicPr>
          <p:cNvPr id="15383" name="Picture 88" descr="C:\Users\Peter\AppData\Local\Microsoft\Windows\Temporary Internet Files\Content.IE5\VXSG3B6J\MP900402081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3789040"/>
            <a:ext cx="80803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4" name="Picture 91" descr="C:\Users\Peter\AppData\Local\Microsoft\Windows\Temporary Internet Files\Content.IE5\VXSG3B6J\MC90043482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4128" y="3556173"/>
            <a:ext cx="842963" cy="84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" name="Picture 4" descr="97640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560" y="3772197"/>
            <a:ext cx="72133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" name="Picture 253" descr="2158096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3772197"/>
            <a:ext cx="72223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" name="Rektangel 151"/>
          <p:cNvSpPr>
            <a:spLocks noChangeArrowheads="1"/>
          </p:cNvSpPr>
          <p:nvPr/>
        </p:nvSpPr>
        <p:spPr bwMode="auto">
          <a:xfrm>
            <a:off x="2123728" y="3484165"/>
            <a:ext cx="12241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1400" dirty="0" smtClean="0">
                <a:solidFill>
                  <a:srgbClr val="2F74A6"/>
                </a:solidFill>
                <a:latin typeface="Verdana" pitchFamily="34" charset="0"/>
                <a:cs typeface="Arial" charset="0"/>
              </a:rPr>
              <a:t>Inköp</a:t>
            </a:r>
          </a:p>
        </p:txBody>
      </p:sp>
      <p:sp>
        <p:nvSpPr>
          <p:cNvPr id="101" name="Rektangel 151"/>
          <p:cNvSpPr>
            <a:spLocks noChangeArrowheads="1"/>
          </p:cNvSpPr>
          <p:nvPr/>
        </p:nvSpPr>
        <p:spPr bwMode="auto">
          <a:xfrm>
            <a:off x="3923928" y="3484165"/>
            <a:ext cx="10081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1400" dirty="0" smtClean="0">
                <a:solidFill>
                  <a:srgbClr val="2F74A6"/>
                </a:solidFill>
                <a:latin typeface="Verdana" pitchFamily="34" charset="0"/>
                <a:cs typeface="Arial" charset="0"/>
              </a:rPr>
              <a:t>Avrop</a:t>
            </a:r>
          </a:p>
        </p:txBody>
      </p:sp>
      <p:sp>
        <p:nvSpPr>
          <p:cNvPr id="102" name="Rektangel 151"/>
          <p:cNvSpPr>
            <a:spLocks noChangeArrowheads="1"/>
          </p:cNvSpPr>
          <p:nvPr/>
        </p:nvSpPr>
        <p:spPr bwMode="auto">
          <a:xfrm>
            <a:off x="5508104" y="3484165"/>
            <a:ext cx="14401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1400" dirty="0" smtClean="0">
                <a:solidFill>
                  <a:srgbClr val="2F74A6"/>
                </a:solidFill>
                <a:latin typeface="Verdana" pitchFamily="34" charset="0"/>
                <a:cs typeface="Arial" charset="0"/>
              </a:rPr>
              <a:t>Leverans</a:t>
            </a:r>
          </a:p>
        </p:txBody>
      </p:sp>
      <p:sp>
        <p:nvSpPr>
          <p:cNvPr id="103" name="Rektangel 151"/>
          <p:cNvSpPr>
            <a:spLocks noChangeArrowheads="1"/>
          </p:cNvSpPr>
          <p:nvPr/>
        </p:nvSpPr>
        <p:spPr bwMode="auto">
          <a:xfrm>
            <a:off x="7020272" y="3464420"/>
            <a:ext cx="14401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1400" dirty="0" smtClean="0">
                <a:solidFill>
                  <a:srgbClr val="2F74A6"/>
                </a:solidFill>
                <a:latin typeface="Verdana" pitchFamily="34" charset="0"/>
                <a:cs typeface="Arial" charset="0"/>
              </a:rPr>
              <a:t>Betalning</a:t>
            </a:r>
          </a:p>
        </p:txBody>
      </p:sp>
      <p:grpSp>
        <p:nvGrpSpPr>
          <p:cNvPr id="4" name="Group 131"/>
          <p:cNvGrpSpPr>
            <a:grpSpLocks/>
          </p:cNvGrpSpPr>
          <p:nvPr/>
        </p:nvGrpSpPr>
        <p:grpSpPr bwMode="auto">
          <a:xfrm>
            <a:off x="2699792" y="2204864"/>
            <a:ext cx="926976" cy="142875"/>
            <a:chOff x="1392" y="2304"/>
            <a:chExt cx="720" cy="144"/>
          </a:xfrm>
        </p:grpSpPr>
        <p:sp>
          <p:nvSpPr>
            <p:cNvPr id="105" name="Rectangle 126"/>
            <p:cNvSpPr>
              <a:spLocks noChangeArrowheads="1"/>
            </p:cNvSpPr>
            <p:nvPr/>
          </p:nvSpPr>
          <p:spPr bwMode="auto">
            <a:xfrm>
              <a:off x="1392" y="230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rgbClr val="9C4B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sv-SE"/>
            </a:p>
          </p:txBody>
        </p:sp>
        <p:sp>
          <p:nvSpPr>
            <p:cNvPr id="106" name="Rectangle 127"/>
            <p:cNvSpPr>
              <a:spLocks noChangeArrowheads="1"/>
            </p:cNvSpPr>
            <p:nvPr/>
          </p:nvSpPr>
          <p:spPr bwMode="auto">
            <a:xfrm>
              <a:off x="1536" y="230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rgbClr val="9C4B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sv-SE"/>
            </a:p>
          </p:txBody>
        </p:sp>
        <p:sp>
          <p:nvSpPr>
            <p:cNvPr id="107" name="Rectangle 128"/>
            <p:cNvSpPr>
              <a:spLocks noChangeArrowheads="1"/>
            </p:cNvSpPr>
            <p:nvPr/>
          </p:nvSpPr>
          <p:spPr bwMode="auto">
            <a:xfrm>
              <a:off x="1680" y="230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rgbClr val="9C4B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sv-SE"/>
            </a:p>
          </p:txBody>
        </p:sp>
        <p:sp>
          <p:nvSpPr>
            <p:cNvPr id="108" name="Rectangle 129"/>
            <p:cNvSpPr>
              <a:spLocks noChangeArrowheads="1"/>
            </p:cNvSpPr>
            <p:nvPr/>
          </p:nvSpPr>
          <p:spPr bwMode="auto">
            <a:xfrm>
              <a:off x="1824" y="230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rgbClr val="9C4B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sv-SE"/>
            </a:p>
          </p:txBody>
        </p:sp>
        <p:sp>
          <p:nvSpPr>
            <p:cNvPr id="109" name="Rectangle 130"/>
            <p:cNvSpPr>
              <a:spLocks noChangeArrowheads="1"/>
            </p:cNvSpPr>
            <p:nvPr/>
          </p:nvSpPr>
          <p:spPr bwMode="auto">
            <a:xfrm>
              <a:off x="1968" y="2304"/>
              <a:ext cx="144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rgbClr val="9C4B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sv-SE"/>
            </a:p>
          </p:txBody>
        </p:sp>
      </p:grpSp>
      <p:sp>
        <p:nvSpPr>
          <p:cNvPr id="110" name="Rektangel 106"/>
          <p:cNvSpPr>
            <a:spLocks noChangeArrowheads="1"/>
          </p:cNvSpPr>
          <p:nvPr/>
        </p:nvSpPr>
        <p:spPr bwMode="auto">
          <a:xfrm>
            <a:off x="323529" y="4348261"/>
            <a:ext cx="134701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>
                <a:latin typeface="Verdana" pitchFamily="34" charset="0"/>
                <a:cs typeface="Arial" charset="0"/>
              </a:rPr>
              <a:t> </a:t>
            </a:r>
            <a:r>
              <a:rPr lang="sv-SE" sz="1200" b="0" dirty="0" smtClean="0">
                <a:latin typeface="Verdana" pitchFamily="34" charset="0"/>
              </a:rPr>
              <a:t>produkt</a:t>
            </a:r>
            <a:r>
              <a:rPr lang="sv-SE" sz="1200" b="0" dirty="0" smtClean="0">
                <a:latin typeface="Verdana" pitchFamily="34" charset="0"/>
                <a:cs typeface="Arial" charset="0"/>
              </a:rPr>
              <a:t>data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</a:rPr>
              <a:t> konfigurering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</a:rPr>
              <a:t> ritning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>
                <a:latin typeface="Verdana" pitchFamily="34" charset="0"/>
              </a:rPr>
              <a:t> </a:t>
            </a:r>
            <a:r>
              <a:rPr lang="sv-SE" sz="1200" b="0" dirty="0" smtClean="0">
                <a:latin typeface="Verdana" pitchFamily="34" charset="0"/>
              </a:rPr>
              <a:t>specifikation produkter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>
                <a:latin typeface="Verdana" pitchFamily="34" charset="0"/>
              </a:rPr>
              <a:t> </a:t>
            </a:r>
            <a:r>
              <a:rPr lang="sv-SE" sz="1200" b="0" dirty="0" smtClean="0">
                <a:latin typeface="Verdana" pitchFamily="34" charset="0"/>
              </a:rPr>
              <a:t>logistikdata </a:t>
            </a:r>
            <a:endParaRPr lang="sv-SE" sz="1200" b="0" dirty="0">
              <a:latin typeface="Verdana" pitchFamily="34" charset="0"/>
            </a:endParaRPr>
          </a:p>
        </p:txBody>
      </p:sp>
      <p:graphicFrame>
        <p:nvGraphicFramePr>
          <p:cNvPr id="1026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3131840" y="2420888"/>
          <a:ext cx="361131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kument" r:id="rId9" imgW="3962160" imgH="4651200" progId="Word.Document.8">
                  <p:embed/>
                </p:oleObj>
              </mc:Choice>
              <mc:Fallback>
                <p:oleObj name="Dokument" r:id="rId9" imgW="3962160" imgH="46512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420888"/>
                        <a:ext cx="361131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" name="Line 93"/>
          <p:cNvSpPr>
            <a:spLocks noChangeShapeType="1"/>
          </p:cNvSpPr>
          <p:nvPr/>
        </p:nvSpPr>
        <p:spPr bwMode="auto">
          <a:xfrm flipH="1">
            <a:off x="2627784" y="2852936"/>
            <a:ext cx="1224136" cy="576064"/>
          </a:xfrm>
          <a:prstGeom prst="line">
            <a:avLst/>
          </a:prstGeom>
          <a:noFill/>
          <a:ln w="63500">
            <a:solidFill>
              <a:srgbClr val="800000"/>
            </a:solidFill>
            <a:round/>
            <a:headEnd type="none" w="sm" len="med"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13" name="Line 93"/>
          <p:cNvSpPr>
            <a:spLocks noChangeShapeType="1"/>
          </p:cNvSpPr>
          <p:nvPr/>
        </p:nvSpPr>
        <p:spPr bwMode="auto">
          <a:xfrm>
            <a:off x="4283969" y="2924944"/>
            <a:ext cx="0" cy="576064"/>
          </a:xfrm>
          <a:prstGeom prst="line">
            <a:avLst/>
          </a:prstGeom>
          <a:noFill/>
          <a:ln w="63500">
            <a:solidFill>
              <a:srgbClr val="800000"/>
            </a:solidFill>
            <a:round/>
            <a:headEnd type="none" w="sm" len="med"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14" name="Line 93"/>
          <p:cNvSpPr>
            <a:spLocks noChangeShapeType="1"/>
          </p:cNvSpPr>
          <p:nvPr/>
        </p:nvSpPr>
        <p:spPr bwMode="auto">
          <a:xfrm>
            <a:off x="4716016" y="2852936"/>
            <a:ext cx="1440160" cy="576064"/>
          </a:xfrm>
          <a:prstGeom prst="line">
            <a:avLst/>
          </a:prstGeom>
          <a:noFill/>
          <a:ln w="63500">
            <a:solidFill>
              <a:srgbClr val="800000"/>
            </a:solidFill>
            <a:round/>
            <a:headEnd type="none" w="sm" len="med"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15" name="Rektangel 106"/>
          <p:cNvSpPr>
            <a:spLocks noChangeArrowheads="1"/>
          </p:cNvSpPr>
          <p:nvPr/>
        </p:nvSpPr>
        <p:spPr bwMode="auto">
          <a:xfrm>
            <a:off x="1979712" y="4315162"/>
            <a:ext cx="12961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  <a:cs typeface="Arial" charset="0"/>
              </a:rPr>
              <a:t> </a:t>
            </a:r>
            <a:r>
              <a:rPr lang="sv-SE" sz="1200" b="0" dirty="0">
                <a:latin typeface="Verdana" pitchFamily="34" charset="0"/>
              </a:rPr>
              <a:t>o</a:t>
            </a:r>
            <a:r>
              <a:rPr lang="sv-SE" sz="1200" b="0" dirty="0" smtClean="0">
                <a:latin typeface="Verdana" pitchFamily="34" charset="0"/>
                <a:cs typeface="Arial" charset="0"/>
              </a:rPr>
              <a:t>ffert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>
                <a:latin typeface="Verdana" pitchFamily="34" charset="0"/>
              </a:rPr>
              <a:t> </a:t>
            </a:r>
            <a:r>
              <a:rPr lang="sv-SE" sz="1200" b="0" dirty="0" smtClean="0">
                <a:latin typeface="Verdana" pitchFamily="34" charset="0"/>
                <a:cs typeface="Arial" charset="0"/>
              </a:rPr>
              <a:t>projektavtal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</a:rPr>
              <a:t> </a:t>
            </a:r>
            <a:r>
              <a:rPr lang="sv-SE" sz="1200" b="0" dirty="0" err="1" smtClean="0">
                <a:latin typeface="Verdana" pitchFamily="34" charset="0"/>
              </a:rPr>
              <a:t>inköps-</a:t>
            </a:r>
            <a:r>
              <a:rPr lang="sv-SE" sz="1200" b="0" dirty="0" err="1" smtClean="0">
                <a:latin typeface="Verdana" pitchFamily="34" charset="0"/>
                <a:cs typeface="Arial" charset="0"/>
              </a:rPr>
              <a:t>planering</a:t>
            </a:r>
            <a:endParaRPr lang="sv-SE" sz="1200" b="0" dirty="0" smtClean="0">
              <a:latin typeface="Verdana" pitchFamily="34" charset="0"/>
              <a:cs typeface="Arial" charset="0"/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</a:rPr>
              <a:t> leverans-planering</a:t>
            </a:r>
            <a:endParaRPr lang="sv-SE" sz="1200" b="0" dirty="0" smtClean="0">
              <a:latin typeface="Verdana" pitchFamily="34" charset="0"/>
              <a:cs typeface="Arial" charset="0"/>
            </a:endParaRPr>
          </a:p>
        </p:txBody>
      </p:sp>
      <p:sp>
        <p:nvSpPr>
          <p:cNvPr id="116" name="Rektangel 106"/>
          <p:cNvSpPr>
            <a:spLocks noChangeArrowheads="1"/>
          </p:cNvSpPr>
          <p:nvPr/>
        </p:nvSpPr>
        <p:spPr bwMode="auto">
          <a:xfrm>
            <a:off x="3707905" y="4293096"/>
            <a:ext cx="170705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>
                <a:latin typeface="Verdana" pitchFamily="34" charset="0"/>
                <a:cs typeface="Arial" charset="0"/>
              </a:rPr>
              <a:t> </a:t>
            </a:r>
            <a:r>
              <a:rPr lang="sv-SE" sz="1200" b="0" dirty="0" smtClean="0">
                <a:latin typeface="Verdana" pitchFamily="34" charset="0"/>
                <a:cs typeface="Arial" charset="0"/>
              </a:rPr>
              <a:t>uppdaterade leveransplaner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</a:rPr>
              <a:t> avrop och svar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  <a:cs typeface="Arial" charset="0"/>
              </a:rPr>
              <a:t> avvikelser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</a:rPr>
              <a:t> ändring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>
                <a:latin typeface="Verdana" pitchFamily="34" charset="0"/>
              </a:rPr>
              <a:t> </a:t>
            </a:r>
            <a:r>
              <a:rPr lang="sv-SE" sz="1200" b="0" dirty="0" smtClean="0">
                <a:latin typeface="Verdana" pitchFamily="34" charset="0"/>
              </a:rPr>
              <a:t>instruktion packning/ märkning</a:t>
            </a:r>
            <a:endParaRPr lang="sv-SE" sz="1200" b="0" dirty="0" smtClean="0">
              <a:latin typeface="Verdana" pitchFamily="34" charset="0"/>
              <a:cs typeface="Arial" charset="0"/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  <a:cs typeface="Arial" charset="0"/>
              </a:rPr>
              <a:t> transport-planering </a:t>
            </a:r>
          </a:p>
        </p:txBody>
      </p:sp>
      <p:sp>
        <p:nvSpPr>
          <p:cNvPr id="117" name="Rektangel 106"/>
          <p:cNvSpPr>
            <a:spLocks noChangeArrowheads="1"/>
          </p:cNvSpPr>
          <p:nvPr/>
        </p:nvSpPr>
        <p:spPr bwMode="auto">
          <a:xfrm>
            <a:off x="5508104" y="4315162"/>
            <a:ext cx="144016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sv-SE" sz="1200" b="0" dirty="0">
                <a:latin typeface="Verdana" pitchFamily="34" charset="0"/>
                <a:cs typeface="Arial" charset="0"/>
              </a:rPr>
              <a:t> </a:t>
            </a:r>
            <a:r>
              <a:rPr lang="sv-SE" sz="1200" b="0" dirty="0" smtClean="0">
                <a:latin typeface="Verdana" pitchFamily="34" charset="0"/>
              </a:rPr>
              <a:t>packning</a:t>
            </a:r>
          </a:p>
          <a:p>
            <a:pPr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</a:rPr>
              <a:t> märkning</a:t>
            </a:r>
          </a:p>
          <a:p>
            <a:pPr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</a:rPr>
              <a:t> transport-planering</a:t>
            </a:r>
          </a:p>
          <a:p>
            <a:pPr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</a:rPr>
              <a:t> avisering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  <a:cs typeface="Arial" charset="0"/>
              </a:rPr>
              <a:t> lastning 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>
                <a:latin typeface="Verdana" pitchFamily="34" charset="0"/>
              </a:rPr>
              <a:t> </a:t>
            </a:r>
            <a:r>
              <a:rPr lang="sv-SE" sz="1200" b="0" dirty="0" smtClean="0">
                <a:latin typeface="Verdana" pitchFamily="34" charset="0"/>
              </a:rPr>
              <a:t>lossning</a:t>
            </a:r>
            <a:endParaRPr lang="sv-SE" sz="1200" b="0" dirty="0" smtClean="0">
              <a:latin typeface="Verdana" pitchFamily="34" charset="0"/>
              <a:cs typeface="Arial" charset="0"/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  <a:cs typeface="Arial" charset="0"/>
              </a:rPr>
              <a:t> </a:t>
            </a:r>
            <a:r>
              <a:rPr lang="sv-SE" sz="1200" b="0" dirty="0" smtClean="0">
                <a:latin typeface="Verdana" pitchFamily="34" charset="0"/>
              </a:rPr>
              <a:t>mottagning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  <a:cs typeface="Arial" charset="0"/>
              </a:rPr>
              <a:t> godkännande</a:t>
            </a:r>
          </a:p>
        </p:txBody>
      </p:sp>
      <p:sp>
        <p:nvSpPr>
          <p:cNvPr id="118" name="Rektangel 106"/>
          <p:cNvSpPr>
            <a:spLocks noChangeArrowheads="1"/>
          </p:cNvSpPr>
          <p:nvPr/>
        </p:nvSpPr>
        <p:spPr bwMode="auto">
          <a:xfrm>
            <a:off x="7020272" y="4459178"/>
            <a:ext cx="13681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>
                <a:latin typeface="Verdana" pitchFamily="34" charset="0"/>
                <a:cs typeface="Arial" charset="0"/>
              </a:rPr>
              <a:t> </a:t>
            </a:r>
            <a:r>
              <a:rPr lang="sv-SE" sz="1200" b="0" dirty="0" smtClean="0">
                <a:latin typeface="Verdana" pitchFamily="34" charset="0"/>
                <a:cs typeface="Arial" charset="0"/>
              </a:rPr>
              <a:t>fakturering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</a:rPr>
              <a:t> uppföljning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  <a:cs typeface="Arial" charset="0"/>
              </a:rPr>
              <a:t> godkännande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Font typeface="Arial" charset="0"/>
              <a:buChar char="•"/>
            </a:pPr>
            <a:r>
              <a:rPr lang="sv-SE" sz="1200" b="0" dirty="0" smtClean="0">
                <a:latin typeface="Verdana" pitchFamily="34" charset="0"/>
              </a:rPr>
              <a:t> betalning</a:t>
            </a:r>
            <a:endParaRPr lang="sv-SE" sz="1200" b="0" dirty="0">
              <a:latin typeface="Verdana" pitchFamily="34" charset="0"/>
              <a:cs typeface="Arial" charset="0"/>
            </a:endParaRPr>
          </a:p>
        </p:txBody>
      </p:sp>
      <p:sp>
        <p:nvSpPr>
          <p:cNvPr id="119" name="Rektangel 118"/>
          <p:cNvSpPr/>
          <p:nvPr/>
        </p:nvSpPr>
        <p:spPr>
          <a:xfrm>
            <a:off x="1468484" y="1844824"/>
            <a:ext cx="1614546" cy="2398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0" dirty="0" smtClean="0">
                <a:latin typeface="Verdana" pitchFamily="34" charset="0"/>
                <a:cs typeface="Arial" charset="0"/>
              </a:rPr>
              <a:t>webbformulär</a:t>
            </a:r>
            <a:endParaRPr lang="sv-SE" dirty="0"/>
          </a:p>
        </p:txBody>
      </p:sp>
      <p:sp>
        <p:nvSpPr>
          <p:cNvPr id="120" name="Rektangel 119"/>
          <p:cNvSpPr/>
          <p:nvPr/>
        </p:nvSpPr>
        <p:spPr>
          <a:xfrm>
            <a:off x="827584" y="2181079"/>
            <a:ext cx="19495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0" dirty="0" smtClean="0">
                <a:latin typeface="Verdana" pitchFamily="34" charset="0"/>
              </a:rPr>
              <a:t>XML</a:t>
            </a:r>
            <a:r>
              <a:rPr lang="sv-SE" b="0" dirty="0" smtClean="0">
                <a:latin typeface="Verdana" pitchFamily="34" charset="0"/>
                <a:cs typeface="Arial" charset="0"/>
              </a:rPr>
              <a:t>-meddelande</a:t>
            </a:r>
            <a:endParaRPr lang="sv-SE" dirty="0"/>
          </a:p>
        </p:txBody>
      </p:sp>
      <p:sp>
        <p:nvSpPr>
          <p:cNvPr id="121" name="Rektangel 120"/>
          <p:cNvSpPr/>
          <p:nvPr/>
        </p:nvSpPr>
        <p:spPr>
          <a:xfrm>
            <a:off x="1663938" y="2492896"/>
            <a:ext cx="1467902" cy="2398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0" dirty="0" smtClean="0">
                <a:latin typeface="Verdana" pitchFamily="34" charset="0"/>
                <a:cs typeface="Arial" charset="0"/>
              </a:rPr>
              <a:t>kollietiketter</a:t>
            </a:r>
            <a:endParaRPr lang="sv-SE" dirty="0"/>
          </a:p>
        </p:txBody>
      </p:sp>
      <p:sp>
        <p:nvSpPr>
          <p:cNvPr id="122" name="Rektangel 151"/>
          <p:cNvSpPr>
            <a:spLocks noChangeArrowheads="1"/>
          </p:cNvSpPr>
          <p:nvPr/>
        </p:nvSpPr>
        <p:spPr bwMode="auto">
          <a:xfrm>
            <a:off x="323528" y="3472234"/>
            <a:ext cx="1800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1400" dirty="0" smtClean="0">
                <a:solidFill>
                  <a:srgbClr val="2F74A6"/>
                </a:solidFill>
                <a:latin typeface="Verdana" pitchFamily="34" charset="0"/>
                <a:cs typeface="Arial" charset="0"/>
              </a:rPr>
              <a:t>Projektering</a:t>
            </a:r>
          </a:p>
        </p:txBody>
      </p:sp>
      <p:sp>
        <p:nvSpPr>
          <p:cNvPr id="123" name="Rektangel 151"/>
          <p:cNvSpPr>
            <a:spLocks noChangeArrowheads="1"/>
          </p:cNvSpPr>
          <p:nvPr/>
        </p:nvSpPr>
        <p:spPr bwMode="auto">
          <a:xfrm>
            <a:off x="1691680" y="1484784"/>
            <a:ext cx="12241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1400" u="sng" dirty="0" smtClean="0">
                <a:solidFill>
                  <a:srgbClr val="2F74A6"/>
                </a:solidFill>
                <a:latin typeface="Verdana" pitchFamily="34" charset="0"/>
                <a:cs typeface="Arial" charset="0"/>
              </a:rPr>
              <a:t>Gränssnitt</a:t>
            </a:r>
          </a:p>
        </p:txBody>
      </p:sp>
      <p:sp>
        <p:nvSpPr>
          <p:cNvPr id="124" name="Rektangel 151"/>
          <p:cNvSpPr>
            <a:spLocks noChangeArrowheads="1"/>
          </p:cNvSpPr>
          <p:nvPr/>
        </p:nvSpPr>
        <p:spPr bwMode="auto">
          <a:xfrm>
            <a:off x="5004048" y="1484784"/>
            <a:ext cx="24482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1400" u="sng" dirty="0">
                <a:solidFill>
                  <a:srgbClr val="2F74A6"/>
                </a:solidFill>
                <a:latin typeface="Verdana" pitchFamily="34" charset="0"/>
              </a:rPr>
              <a:t>F</a:t>
            </a:r>
            <a:r>
              <a:rPr lang="sv-SE" sz="1400" u="sng" dirty="0" smtClean="0">
                <a:solidFill>
                  <a:srgbClr val="2F74A6"/>
                </a:solidFill>
                <a:latin typeface="Verdana" pitchFamily="34" charset="0"/>
                <a:cs typeface="Arial" charset="0"/>
              </a:rPr>
              <a:t>unktioner</a:t>
            </a:r>
          </a:p>
        </p:txBody>
      </p:sp>
      <p:sp>
        <p:nvSpPr>
          <p:cNvPr id="51" name="Höger 50"/>
          <p:cNvSpPr/>
          <p:nvPr/>
        </p:nvSpPr>
        <p:spPr bwMode="auto">
          <a:xfrm>
            <a:off x="1475656" y="3933056"/>
            <a:ext cx="648072" cy="288032"/>
          </a:xfrm>
          <a:prstGeom prst="rightArrow">
            <a:avLst/>
          </a:prstGeom>
          <a:solidFill>
            <a:srgbClr val="C0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Höger 51"/>
          <p:cNvSpPr/>
          <p:nvPr/>
        </p:nvSpPr>
        <p:spPr bwMode="auto">
          <a:xfrm>
            <a:off x="3059832" y="3933056"/>
            <a:ext cx="648072" cy="288032"/>
          </a:xfrm>
          <a:prstGeom prst="rightArrow">
            <a:avLst/>
          </a:prstGeom>
          <a:solidFill>
            <a:srgbClr val="C0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Höger 52"/>
          <p:cNvSpPr/>
          <p:nvPr/>
        </p:nvSpPr>
        <p:spPr bwMode="auto">
          <a:xfrm>
            <a:off x="4860032" y="3933056"/>
            <a:ext cx="648072" cy="288032"/>
          </a:xfrm>
          <a:prstGeom prst="rightArrow">
            <a:avLst/>
          </a:prstGeom>
          <a:solidFill>
            <a:srgbClr val="C0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Höger 53"/>
          <p:cNvSpPr/>
          <p:nvPr/>
        </p:nvSpPr>
        <p:spPr bwMode="auto">
          <a:xfrm>
            <a:off x="6660232" y="3933056"/>
            <a:ext cx="648072" cy="288032"/>
          </a:xfrm>
          <a:prstGeom prst="rightArrow">
            <a:avLst/>
          </a:prstGeom>
          <a:solidFill>
            <a:srgbClr val="C0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Platshållare för bildnumm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F64A7-CB9E-4D9A-A360-3267D160C419}" type="slidenum">
              <a:rPr lang="sv-SE" smtClean="0"/>
              <a:pPr>
                <a:defRPr/>
              </a:pPr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814386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5367" grpId="0"/>
      <p:bldP spid="15379" grpId="0"/>
      <p:bldP spid="97" grpId="0"/>
      <p:bldP spid="101" grpId="0"/>
      <p:bldP spid="102" grpId="0"/>
      <p:bldP spid="103" grpId="0"/>
      <p:bldP spid="110" grpId="0"/>
      <p:bldP spid="112" grpId="0" animBg="1"/>
      <p:bldP spid="113" grpId="0" animBg="1"/>
      <p:bldP spid="114" grpId="0" animBg="1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</p:bldLst>
  </p:timing>
</p:sld>
</file>

<file path=ppt/theme/theme1.xml><?xml version="1.0" encoding="utf-8"?>
<a:theme xmlns:a="http://schemas.openxmlformats.org/drawingml/2006/main" name="BilderREV">
  <a:themeElements>
    <a:clrScheme name="">
      <a:dk1>
        <a:srgbClr val="000000"/>
      </a:dk1>
      <a:lt1>
        <a:srgbClr val="FFFFFF"/>
      </a:lt1>
      <a:dk2>
        <a:srgbClr val="000000"/>
      </a:dk2>
      <a:lt2>
        <a:srgbClr val="080808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ilderRE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6BF69"/>
            </a:gs>
            <a:gs pos="100000">
              <a:srgbClr val="F6BF69">
                <a:gamma/>
                <a:tint val="0"/>
                <a:invGamma/>
              </a:srgbClr>
            </a:gs>
          </a:gsLst>
          <a:lin ang="0" scaled="1"/>
        </a:gradFill>
        <a:ln w="12700" cap="flat" cmpd="sng" algn="ctr">
          <a:noFill/>
          <a:prstDash val="solid"/>
          <a:round/>
          <a:headEnd type="none" w="sm" len="sm"/>
          <a:tailEnd type="none" w="sm" len="sm"/>
        </a:ln>
        <a:effectLst>
          <a:outerShdw dist="38099" dir="2700000" algn="ctr" rotWithShape="0">
            <a:srgbClr val="985A00">
              <a:alpha val="74998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5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>
        <a:ln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ilderREV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lderRE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derREV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lderREV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lderREV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lderREV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lderREV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owerpoint">
  <a:themeElements>
    <a:clrScheme name="">
      <a:dk1>
        <a:srgbClr val="000000"/>
      </a:dk1>
      <a:lt1>
        <a:srgbClr val="FFFFFF"/>
      </a:lt1>
      <a:dk2>
        <a:srgbClr val="000000"/>
      </a:dk2>
      <a:lt2>
        <a:srgbClr val="080808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6BF69"/>
            </a:gs>
            <a:gs pos="100000">
              <a:srgbClr val="F6BF69">
                <a:gamma/>
                <a:tint val="0"/>
                <a:invGamma/>
              </a:srgbClr>
            </a:gs>
          </a:gsLst>
          <a:lin ang="0" scaled="1"/>
        </a:gradFill>
        <a:ln w="12700" cap="flat" cmpd="sng" algn="ctr">
          <a:noFill/>
          <a:prstDash val="solid"/>
          <a:round/>
          <a:headEnd type="none" w="sm" len="sm"/>
          <a:tailEnd type="none" w="sm" len="sm"/>
        </a:ln>
        <a:effectLst>
          <a:outerShdw dist="38099" dir="2700000" algn="ctr" rotWithShape="0">
            <a:srgbClr val="985A00">
              <a:alpha val="74998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5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6BF69"/>
            </a:gs>
            <a:gs pos="100000">
              <a:srgbClr val="F6BF69">
                <a:gamma/>
                <a:tint val="0"/>
                <a:invGamma/>
              </a:srgbClr>
            </a:gs>
          </a:gsLst>
          <a:lin ang="0" scaled="1"/>
        </a:gradFill>
        <a:ln w="12700" cap="flat" cmpd="sng" algn="ctr">
          <a:noFill/>
          <a:prstDash val="solid"/>
          <a:round/>
          <a:headEnd type="none" w="sm" len="sm"/>
          <a:tailEnd type="none" w="sm" len="sm"/>
        </a:ln>
        <a:effectLst>
          <a:outerShdw dist="38099" dir="2700000" algn="ctr" rotWithShape="0">
            <a:srgbClr val="985A00">
              <a:alpha val="74998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5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Backup:Dokument: Jobb:Beast:PPT:BilderREV.ppt</Template>
  <TotalTime>16610</TotalTime>
  <Words>5309</Words>
  <Application>Microsoft Office PowerPoint</Application>
  <PresentationFormat>Bildspel på skärmen (4:3)</PresentationFormat>
  <Paragraphs>1663</Paragraphs>
  <Slides>54</Slides>
  <Notes>17</Notes>
  <HiddenSlides>0</HiddenSlides>
  <MMClips>0</MMClips>
  <ScaleCrop>false</ScaleCrop>
  <HeadingPairs>
    <vt:vector size="8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3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54</vt:i4>
      </vt:variant>
    </vt:vector>
  </HeadingPairs>
  <TitlesOfParts>
    <vt:vector size="63" baseType="lpstr">
      <vt:lpstr>Arial</vt:lpstr>
      <vt:lpstr>Calibri</vt:lpstr>
      <vt:lpstr>Times New Roman</vt:lpstr>
      <vt:lpstr>Verdana</vt:lpstr>
      <vt:lpstr>Wingdings</vt:lpstr>
      <vt:lpstr>BilderREV</vt:lpstr>
      <vt:lpstr>Anpassad formgivning</vt:lpstr>
      <vt:lpstr>Powerpoint</vt:lpstr>
      <vt:lpstr>Dokument</vt:lpstr>
      <vt:lpstr>Effektivare varuförsörjning Processbeskrivning  Version 1.2  BEAst 2016-08-16 </vt:lpstr>
      <vt:lpstr>Ändringar i denna version</vt:lpstr>
      <vt:lpstr>Om denna processbeskrivning</vt:lpstr>
      <vt:lpstr>Referensmodell för effektivare varuförsörjning till byggarbetsplatser</vt:lpstr>
      <vt:lpstr>PowerPoint-presentation</vt:lpstr>
      <vt:lpstr>PowerPoint-presentation</vt:lpstr>
      <vt:lpstr>Beskrivning;  Parter och juridiska gränssnitt</vt:lpstr>
      <vt:lpstr>Huvudprocesskarta för BEAst Supply Material med de olika delprocesserna (DP)</vt:lpstr>
      <vt:lpstr>PowerPoint-presentation</vt:lpstr>
      <vt:lpstr>PowerPoint-presentation</vt:lpstr>
      <vt:lpstr>Delprocess: Projektering</vt:lpstr>
      <vt:lpstr>Beskrivning av delprocess projektering</vt:lpstr>
      <vt:lpstr>PowerPoint-presentation</vt:lpstr>
      <vt:lpstr>Delprocess: Inköps- och leveransplanering</vt:lpstr>
      <vt:lpstr>Beskrivning av delprocess Inköps- och leveransplanering</vt:lpstr>
      <vt:lpstr>Beskrivning av delprocess inköp: Projektavtal tas fram</vt:lpstr>
      <vt:lpstr>Beskrivning av delprocess inköp för att komma till projektavtal</vt:lpstr>
      <vt:lpstr>Delprocess Inköp: Uppdatering av projektavtal med tillval, t.ex. från slutkund för kök</vt:lpstr>
      <vt:lpstr>Beskrivning av delprocess inköp för att uppdatera projektavtal</vt:lpstr>
      <vt:lpstr>PowerPoint-presentation</vt:lpstr>
      <vt:lpstr>Delprocess: Avropsprocessen, leverans- och packplanering</vt:lpstr>
      <vt:lpstr>Beskrivning av delprocess avrop med leverans- och packplanering</vt:lpstr>
      <vt:lpstr>Delprocess: Avrop</vt:lpstr>
      <vt:lpstr>Beskrivning av delprocess avrop</vt:lpstr>
      <vt:lpstr>Delprocess: Avropsändring</vt:lpstr>
      <vt:lpstr>Beskrivning av delprocess avropsändring</vt:lpstr>
      <vt:lpstr>Delprocess: Manuellt avrop, t.ex. telefon</vt:lpstr>
      <vt:lpstr>Beskrivning av manuellt avrop</vt:lpstr>
      <vt:lpstr>PowerPoint-presentation</vt:lpstr>
      <vt:lpstr>Delprocess: Plockning, packning och märkning baserat på avrop</vt:lpstr>
      <vt:lpstr>Beskrivning av delprocess plockning, packning och märkning</vt:lpstr>
      <vt:lpstr>Delprocess: Från leverantör</vt:lpstr>
      <vt:lpstr>Beskrivning av delprocess från leverantör</vt:lpstr>
      <vt:lpstr>Delprocess: Från leverantör via 3PL som arbetar åt mottagaren</vt:lpstr>
      <vt:lpstr>Beskrivning av delprocess 3PL som arbetar åt leverantör</vt:lpstr>
      <vt:lpstr>PowerPoint-presentation</vt:lpstr>
      <vt:lpstr>Delprocess: Under transport</vt:lpstr>
      <vt:lpstr>Beskrivning av delprocess under transport</vt:lpstr>
      <vt:lpstr>PowerPoint-presentation</vt:lpstr>
      <vt:lpstr>Delprocess: Ankomst byggarbetsplats</vt:lpstr>
      <vt:lpstr>Beskrivning av delprocess ankomst byggarbetsplats</vt:lpstr>
      <vt:lpstr>PowerPoint-presentation</vt:lpstr>
      <vt:lpstr>Delprocess: På byggarbetsplats</vt:lpstr>
      <vt:lpstr>Beskrivning av delprocess på byggarbetsplats</vt:lpstr>
      <vt:lpstr>PowerPoint-presentation</vt:lpstr>
      <vt:lpstr>Delprocess: Fakturering och betalning</vt:lpstr>
      <vt:lpstr>Beskrivning av delprocess  fakturering och betalning</vt:lpstr>
      <vt:lpstr>Informationsflöde enligt BEAst Supply Material i basprocessen för att överföra grunddata</vt:lpstr>
      <vt:lpstr>Informationsflöde enligt BEAst Supply Material i projekteringsprocessen</vt:lpstr>
      <vt:lpstr>Informationsflöde enligt BEAst Supply Material i inköpsprocessen</vt:lpstr>
      <vt:lpstr>Informationsflöde enligt BEAst Supply Material i avrops- till betalningsprocessen</vt:lpstr>
      <vt:lpstr>Informationsflöde varuförsörjning mellan speditör, avsändare och mottagare</vt:lpstr>
      <vt:lpstr>Avisering om ankomst och avvikelse sker via speditör eller TA-system beroende på avtal</vt:lpstr>
      <vt:lpstr>Rekommenderade standarder för meddelanden i informationsmodell</vt:lpstr>
    </vt:vector>
  </TitlesOfParts>
  <Company>MediaCIty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</dc:creator>
  <cp:lastModifiedBy>Peter Fredholm</cp:lastModifiedBy>
  <cp:revision>783</cp:revision>
  <dcterms:modified xsi:type="dcterms:W3CDTF">2016-09-08T09:38:03Z</dcterms:modified>
</cp:coreProperties>
</file>